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5"/>
  </p:notesMasterIdLst>
  <p:handoutMasterIdLst>
    <p:handoutMasterId r:id="rId36"/>
  </p:handoutMasterIdLst>
  <p:sldIdLst>
    <p:sldId id="271" r:id="rId2"/>
    <p:sldId id="278" r:id="rId3"/>
    <p:sldId id="290" r:id="rId4"/>
    <p:sldId id="291" r:id="rId5"/>
    <p:sldId id="289" r:id="rId6"/>
    <p:sldId id="294" r:id="rId7"/>
    <p:sldId id="296" r:id="rId8"/>
    <p:sldId id="295" r:id="rId9"/>
    <p:sldId id="274" r:id="rId10"/>
    <p:sldId id="279" r:id="rId11"/>
    <p:sldId id="280" r:id="rId12"/>
    <p:sldId id="273" r:id="rId13"/>
    <p:sldId id="303" r:id="rId14"/>
    <p:sldId id="302" r:id="rId15"/>
    <p:sldId id="287" r:id="rId16"/>
    <p:sldId id="292" r:id="rId17"/>
    <p:sldId id="276" r:id="rId18"/>
    <p:sldId id="288" r:id="rId19"/>
    <p:sldId id="297" r:id="rId20"/>
    <p:sldId id="300" r:id="rId21"/>
    <p:sldId id="301" r:id="rId22"/>
    <p:sldId id="281" r:id="rId23"/>
    <p:sldId id="282" r:id="rId24"/>
    <p:sldId id="283" r:id="rId25"/>
    <p:sldId id="285" r:id="rId26"/>
    <p:sldId id="284" r:id="rId27"/>
    <p:sldId id="286" r:id="rId28"/>
    <p:sldId id="305" r:id="rId29"/>
    <p:sldId id="293" r:id="rId30"/>
    <p:sldId id="275" r:id="rId31"/>
    <p:sldId id="272" r:id="rId32"/>
    <p:sldId id="298" r:id="rId33"/>
    <p:sldId id="30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lina Panayotova" initials="KP" lastIdx="1" clrIdx="0">
    <p:extLst>
      <p:ext uri="{19B8F6BF-5375-455C-9EA6-DF929625EA0E}">
        <p15:presenceInfo xmlns:p15="http://schemas.microsoft.com/office/powerpoint/2012/main" userId="S-1-5-21-239875337-4187812437-941522809-85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E600"/>
    <a:srgbClr val="A6F173"/>
    <a:srgbClr val="21242C"/>
    <a:srgbClr val="00BFF3"/>
    <a:srgbClr val="95BC47"/>
    <a:srgbClr val="7E8289"/>
    <a:srgbClr val="7A9D34"/>
    <a:srgbClr val="95BC46"/>
    <a:srgbClr val="E76719"/>
    <a:srgbClr val="C1DD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2" autoAdjust="0"/>
    <p:restoredTop sz="94650" autoAdjust="0"/>
  </p:normalViewPr>
  <p:slideViewPr>
    <p:cSldViewPr snapToGrid="0">
      <p:cViewPr varScale="1">
        <p:scale>
          <a:sx n="102" d="100"/>
          <a:sy n="102" d="100"/>
        </p:scale>
        <p:origin x="72" y="129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2" d="100"/>
          <a:sy n="102" d="100"/>
        </p:scale>
        <p:origin x="26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2014 Sales revenue</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lineChart>
        <c:grouping val="standard"/>
        <c:varyColors val="0"/>
        <c:ser>
          <c:idx val="0"/>
          <c:order val="0"/>
          <c:tx>
            <c:strRef>
              <c:f>Sheet1!$B$1</c:f>
              <c:strCache>
                <c:ptCount val="1"/>
                <c:pt idx="0">
                  <c:v>Domestic</c:v>
                </c:pt>
              </c:strCache>
            </c:strRef>
          </c:tx>
          <c:spPr>
            <a:ln w="28575" cap="rnd">
              <a:solidFill>
                <a:srgbClr val="0070C0">
                  <a:alpha val="70000"/>
                </a:srgbClr>
              </a:solidFill>
              <a:round/>
            </a:ln>
            <a:effectLst/>
          </c:spPr>
          <c:marker>
            <c:symbol val="none"/>
          </c:marker>
          <c:dPt>
            <c:idx val="8"/>
            <c:marker>
              <c:symbol val="none"/>
            </c:marker>
            <c:bubble3D val="0"/>
            <c:spPr>
              <a:ln w="28575" cap="rnd">
                <a:solidFill>
                  <a:srgbClr val="0070C0">
                    <a:alpha val="70000"/>
                  </a:srgbClr>
                </a:solidFill>
                <a:round/>
              </a:ln>
              <a:effectLst/>
            </c:spPr>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"$"#,##0.0_);\("$"#,##0.0\)</c:formatCode>
                <c:ptCount val="12"/>
                <c:pt idx="0">
                  <c:v>1983</c:v>
                </c:pt>
                <c:pt idx="1">
                  <c:v>2343</c:v>
                </c:pt>
                <c:pt idx="2">
                  <c:v>2593</c:v>
                </c:pt>
                <c:pt idx="3">
                  <c:v>2283</c:v>
                </c:pt>
                <c:pt idx="4">
                  <c:v>2574</c:v>
                </c:pt>
                <c:pt idx="5">
                  <c:v>2838</c:v>
                </c:pt>
                <c:pt idx="6">
                  <c:v>2382</c:v>
                </c:pt>
                <c:pt idx="7">
                  <c:v>2634</c:v>
                </c:pt>
                <c:pt idx="8">
                  <c:v>2938</c:v>
                </c:pt>
                <c:pt idx="9">
                  <c:v>2739</c:v>
                </c:pt>
                <c:pt idx="10">
                  <c:v>2983</c:v>
                </c:pt>
                <c:pt idx="11">
                  <c:v>3493</c:v>
                </c:pt>
              </c:numCache>
            </c:numRef>
          </c:val>
          <c:smooth val="0"/>
        </c:ser>
        <c:ser>
          <c:idx val="1"/>
          <c:order val="1"/>
          <c:tx>
            <c:strRef>
              <c:f>Sheet1!$C$1</c:f>
              <c:strCache>
                <c:ptCount val="1"/>
                <c:pt idx="0">
                  <c:v>International</c:v>
                </c:pt>
              </c:strCache>
            </c:strRef>
          </c:tx>
          <c:spPr>
            <a:ln w="28575" cap="rnd">
              <a:solidFill>
                <a:schemeClr val="accent5">
                  <a:alpha val="70000"/>
                </a:schemeClr>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574</c:v>
                </c:pt>
                <c:pt idx="1">
                  <c:v>636</c:v>
                </c:pt>
                <c:pt idx="2">
                  <c:v>673</c:v>
                </c:pt>
                <c:pt idx="3">
                  <c:v>593</c:v>
                </c:pt>
                <c:pt idx="4">
                  <c:v>644</c:v>
                </c:pt>
                <c:pt idx="5">
                  <c:v>679</c:v>
                </c:pt>
                <c:pt idx="6">
                  <c:v>593</c:v>
                </c:pt>
                <c:pt idx="7">
                  <c:v>139</c:v>
                </c:pt>
                <c:pt idx="8">
                  <c:v>599</c:v>
                </c:pt>
                <c:pt idx="9">
                  <c:v>583</c:v>
                </c:pt>
                <c:pt idx="10">
                  <c:v>602</c:v>
                </c:pt>
                <c:pt idx="11">
                  <c:v>690</c:v>
                </c:pt>
              </c:numCache>
            </c:numRef>
          </c:val>
          <c:smooth val="0"/>
        </c:ser>
        <c:dLbls>
          <c:showLegendKey val="0"/>
          <c:showVal val="0"/>
          <c:showCatName val="0"/>
          <c:showSerName val="0"/>
          <c:showPercent val="0"/>
          <c:showBubbleSize val="0"/>
        </c:dLbls>
        <c:smooth val="0"/>
        <c:axId val="377422096"/>
        <c:axId val="377422488"/>
      </c:lineChart>
      <c:catAx>
        <c:axId val="377422096"/>
        <c:scaling>
          <c:orientation val="minMax"/>
        </c:scaling>
        <c:delete val="0"/>
        <c:axPos val="b"/>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77422488"/>
        <c:crosses val="autoZero"/>
        <c:auto val="1"/>
        <c:lblAlgn val="ctr"/>
        <c:lblOffset val="100"/>
        <c:noMultiLvlLbl val="0"/>
      </c:catAx>
      <c:valAx>
        <c:axId val="377422488"/>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77422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Expenses</c:v>
                </c:pt>
              </c:strCache>
            </c:strRef>
          </c:tx>
          <c:spPr>
            <a:solidFill>
              <a:srgbClr val="0070C0">
                <a:alpha val="70000"/>
              </a:srgbClr>
            </a:solidFill>
            <a:ln>
              <a:solidFill>
                <a:srgbClr val="0070C0">
                  <a:alpha val="70000"/>
                </a:srgbClr>
              </a:solidFill>
            </a:ln>
            <a:effectLst/>
          </c:spPr>
          <c:invertIfNegative val="0"/>
          <c:cat>
            <c:strRef>
              <c:f>Sheet1!$A$2:$A$6</c:f>
              <c:strCache>
                <c:ptCount val="5"/>
                <c:pt idx="0">
                  <c:v>Accounting</c:v>
                </c:pt>
                <c:pt idx="1">
                  <c:v>HR</c:v>
                </c:pt>
                <c:pt idx="2">
                  <c:v>Management</c:v>
                </c:pt>
                <c:pt idx="3">
                  <c:v>R&amp;D</c:v>
                </c:pt>
                <c:pt idx="4">
                  <c:v>Sales</c:v>
                </c:pt>
              </c:strCache>
            </c:strRef>
          </c:cat>
          <c:val>
            <c:numRef>
              <c:f>Sheet1!$B$2:$B$6</c:f>
              <c:numCache>
                <c:formatCode>"$"#,##0.0_);\("$"#,##0.0\)</c:formatCode>
                <c:ptCount val="5"/>
                <c:pt idx="0">
                  <c:v>2.1</c:v>
                </c:pt>
                <c:pt idx="1">
                  <c:v>2.5</c:v>
                </c:pt>
                <c:pt idx="2">
                  <c:v>3.3</c:v>
                </c:pt>
                <c:pt idx="3">
                  <c:v>2.8</c:v>
                </c:pt>
                <c:pt idx="4">
                  <c:v>7.4</c:v>
                </c:pt>
              </c:numCache>
            </c:numRef>
          </c:val>
        </c:ser>
        <c:dLbls>
          <c:showLegendKey val="0"/>
          <c:showVal val="0"/>
          <c:showCatName val="0"/>
          <c:showSerName val="0"/>
          <c:showPercent val="0"/>
          <c:showBubbleSize val="0"/>
        </c:dLbls>
        <c:gapWidth val="150"/>
        <c:axId val="377683560"/>
        <c:axId val="377683952"/>
      </c:barChart>
      <c:catAx>
        <c:axId val="377683560"/>
        <c:scaling>
          <c:orientation val="minMax"/>
        </c:scaling>
        <c:delete val="0"/>
        <c:axPos val="b"/>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77683952"/>
        <c:crosses val="autoZero"/>
        <c:auto val="1"/>
        <c:lblAlgn val="ctr"/>
        <c:lblOffset val="100"/>
        <c:noMultiLvlLbl val="0"/>
      </c:catAx>
      <c:valAx>
        <c:axId val="37768395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77683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view3D>
      <c:rotX val="15"/>
      <c:rotY val="2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Expenses</c:v>
                </c:pt>
              </c:strCache>
            </c:strRef>
          </c:tx>
          <c:spPr>
            <a:solidFill>
              <a:srgbClr val="0070C0">
                <a:alpha val="70000"/>
              </a:srgbClr>
            </a:solidFill>
            <a:ln>
              <a:solidFill>
                <a:srgbClr val="0070C0">
                  <a:alpha val="70000"/>
                </a:srgbClr>
              </a:solidFill>
            </a:ln>
            <a:effectLst/>
            <a:sp3d>
              <a:contourClr>
                <a:srgbClr val="0070C0">
                  <a:alpha val="70000"/>
                </a:srgbClr>
              </a:contourClr>
            </a:sp3d>
          </c:spPr>
          <c:invertIfNegative val="0"/>
          <c:dPt>
            <c:idx val="4"/>
            <c:invertIfNegative val="0"/>
            <c:bubble3D val="0"/>
          </c:dPt>
          <c:cat>
            <c:strRef>
              <c:f>Sheet1!$A$2:$A$6</c:f>
              <c:strCache>
                <c:ptCount val="5"/>
                <c:pt idx="0">
                  <c:v>Accounting</c:v>
                </c:pt>
                <c:pt idx="1">
                  <c:v>HR</c:v>
                </c:pt>
                <c:pt idx="2">
                  <c:v>Management</c:v>
                </c:pt>
                <c:pt idx="3">
                  <c:v>R&amp;D</c:v>
                </c:pt>
                <c:pt idx="4">
                  <c:v>Sales</c:v>
                </c:pt>
              </c:strCache>
            </c:strRef>
          </c:cat>
          <c:val>
            <c:numRef>
              <c:f>Sheet1!$B$2:$B$6</c:f>
              <c:numCache>
                <c:formatCode>"$"#,##0.0_);\("$"#,##0.0\)</c:formatCode>
                <c:ptCount val="5"/>
                <c:pt idx="0">
                  <c:v>2.1</c:v>
                </c:pt>
                <c:pt idx="1">
                  <c:v>2.5</c:v>
                </c:pt>
                <c:pt idx="2">
                  <c:v>3.3</c:v>
                </c:pt>
                <c:pt idx="3">
                  <c:v>2.8</c:v>
                </c:pt>
                <c:pt idx="4">
                  <c:v>7.4</c:v>
                </c:pt>
              </c:numCache>
            </c:numRef>
          </c:val>
        </c:ser>
        <c:dLbls>
          <c:showLegendKey val="0"/>
          <c:showVal val="0"/>
          <c:showCatName val="0"/>
          <c:showSerName val="0"/>
          <c:showPercent val="0"/>
          <c:showBubbleSize val="0"/>
        </c:dLbls>
        <c:gapWidth val="150"/>
        <c:shape val="box"/>
        <c:axId val="377684736"/>
        <c:axId val="377685520"/>
        <c:axId val="383789384"/>
      </c:bar3DChart>
      <c:catAx>
        <c:axId val="377684736"/>
        <c:scaling>
          <c:orientation val="minMax"/>
        </c:scaling>
        <c:delete val="0"/>
        <c:axPos val="b"/>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77685520"/>
        <c:crosses val="autoZero"/>
        <c:auto val="1"/>
        <c:lblAlgn val="ctr"/>
        <c:lblOffset val="100"/>
        <c:noMultiLvlLbl val="0"/>
      </c:catAx>
      <c:valAx>
        <c:axId val="377685520"/>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77684736"/>
        <c:crosses val="autoZero"/>
        <c:crossBetween val="between"/>
      </c:valAx>
      <c:serAx>
        <c:axId val="383789384"/>
        <c:scaling>
          <c:orientation val="minMax"/>
        </c:scaling>
        <c:delete val="1"/>
        <c:axPos val="b"/>
        <c:majorTickMark val="out"/>
        <c:minorTickMark val="none"/>
        <c:tickLblPos val="nextTo"/>
        <c:crossAx val="377685520"/>
        <c:crosses val="autoZero"/>
      </c:ser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Expenses</c:v>
                </c:pt>
              </c:strCache>
            </c:strRef>
          </c:tx>
          <c:spPr>
            <a:solidFill>
              <a:srgbClr val="0070C0">
                <a:alpha val="70000"/>
              </a:srgbClr>
            </a:solidFill>
            <a:ln>
              <a:solidFill>
                <a:srgbClr val="0070C0">
                  <a:alpha val="70000"/>
                </a:srgbClr>
              </a:solidFill>
            </a:ln>
            <a:effectLst/>
          </c:spPr>
          <c:invertIfNegative val="0"/>
          <c:cat>
            <c:strRef>
              <c:f>Sheet1!$A$2:$A$6</c:f>
              <c:strCache>
                <c:ptCount val="5"/>
                <c:pt idx="0">
                  <c:v>Accounting</c:v>
                </c:pt>
                <c:pt idx="1">
                  <c:v>HR</c:v>
                </c:pt>
                <c:pt idx="2">
                  <c:v>Management</c:v>
                </c:pt>
                <c:pt idx="3">
                  <c:v>R&amp;D</c:v>
                </c:pt>
                <c:pt idx="4">
                  <c:v>Sales</c:v>
                </c:pt>
              </c:strCache>
            </c:strRef>
          </c:cat>
          <c:val>
            <c:numRef>
              <c:f>Sheet1!$B$2:$B$6</c:f>
              <c:numCache>
                <c:formatCode>"$"#,##0.0_);\("$"#,##0.0\)</c:formatCode>
                <c:ptCount val="5"/>
                <c:pt idx="0">
                  <c:v>2.1</c:v>
                </c:pt>
                <c:pt idx="1">
                  <c:v>2.5</c:v>
                </c:pt>
                <c:pt idx="2">
                  <c:v>3.3</c:v>
                </c:pt>
                <c:pt idx="3">
                  <c:v>2.8</c:v>
                </c:pt>
                <c:pt idx="4">
                  <c:v>7.4</c:v>
                </c:pt>
              </c:numCache>
            </c:numRef>
          </c:val>
        </c:ser>
        <c:dLbls>
          <c:showLegendKey val="0"/>
          <c:showVal val="0"/>
          <c:showCatName val="0"/>
          <c:showSerName val="0"/>
          <c:showPercent val="0"/>
          <c:showBubbleSize val="0"/>
        </c:dLbls>
        <c:gapWidth val="150"/>
        <c:axId val="315655184"/>
        <c:axId val="315632656"/>
      </c:barChart>
      <c:catAx>
        <c:axId val="315655184"/>
        <c:scaling>
          <c:orientation val="minMax"/>
        </c:scaling>
        <c:delete val="0"/>
        <c:axPos val="b"/>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15632656"/>
        <c:crosses val="autoZero"/>
        <c:auto val="1"/>
        <c:lblAlgn val="ctr"/>
        <c:lblOffset val="100"/>
        <c:noMultiLvlLbl val="0"/>
      </c:catAx>
      <c:valAx>
        <c:axId val="31563265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15655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barChart>
        <c:barDir val="col"/>
        <c:grouping val="clustered"/>
        <c:varyColors val="1"/>
        <c:ser>
          <c:idx val="0"/>
          <c:order val="0"/>
          <c:tx>
            <c:strRef>
              <c:f>Sheet1!$B$1</c:f>
              <c:strCache>
                <c:ptCount val="1"/>
                <c:pt idx="0">
                  <c:v>Expenses</c:v>
                </c:pt>
              </c:strCache>
            </c:strRef>
          </c:tx>
          <c:invertIfNegative val="0"/>
          <c:dPt>
            <c:idx val="0"/>
            <c:invertIfNegative val="0"/>
            <c:bubble3D val="0"/>
            <c:spPr>
              <a:solidFill>
                <a:schemeClr val="accent6">
                  <a:alpha val="70000"/>
                </a:schemeClr>
              </a:solidFill>
              <a:ln>
                <a:noFill/>
              </a:ln>
              <a:effectLst/>
            </c:spPr>
          </c:dPt>
          <c:dPt>
            <c:idx val="1"/>
            <c:invertIfNegative val="0"/>
            <c:bubble3D val="0"/>
            <c:spPr>
              <a:solidFill>
                <a:schemeClr val="accent5">
                  <a:alpha val="70000"/>
                </a:schemeClr>
              </a:solidFill>
              <a:ln>
                <a:noFill/>
              </a:ln>
              <a:effectLst/>
            </c:spPr>
          </c:dPt>
          <c:dPt>
            <c:idx val="2"/>
            <c:invertIfNegative val="0"/>
            <c:bubble3D val="0"/>
            <c:spPr>
              <a:solidFill>
                <a:schemeClr val="accent4">
                  <a:alpha val="70000"/>
                </a:schemeClr>
              </a:solidFill>
              <a:ln>
                <a:noFill/>
              </a:ln>
              <a:effectLst/>
            </c:spPr>
          </c:dPt>
          <c:dPt>
            <c:idx val="3"/>
            <c:invertIfNegative val="0"/>
            <c:bubble3D val="0"/>
            <c:spPr>
              <a:solidFill>
                <a:schemeClr val="accent6">
                  <a:lumMod val="60000"/>
                  <a:alpha val="70000"/>
                </a:schemeClr>
              </a:solidFill>
              <a:ln>
                <a:noFill/>
              </a:ln>
              <a:effectLst/>
            </c:spPr>
          </c:dPt>
          <c:dPt>
            <c:idx val="4"/>
            <c:invertIfNegative val="0"/>
            <c:bubble3D val="0"/>
            <c:spPr>
              <a:solidFill>
                <a:schemeClr val="accent5">
                  <a:lumMod val="60000"/>
                  <a:alpha val="70000"/>
                </a:schemeClr>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Sheet1!$A$2:$A$6</c:f>
              <c:strCache>
                <c:ptCount val="5"/>
                <c:pt idx="0">
                  <c:v>Accounting</c:v>
                </c:pt>
                <c:pt idx="1">
                  <c:v>HR</c:v>
                </c:pt>
                <c:pt idx="2">
                  <c:v>Management</c:v>
                </c:pt>
                <c:pt idx="3">
                  <c:v>R&amp;D</c:v>
                </c:pt>
                <c:pt idx="4">
                  <c:v>Sales</c:v>
                </c:pt>
              </c:strCache>
            </c:strRef>
          </c:cat>
          <c:val>
            <c:numRef>
              <c:f>Sheet1!$B$2:$B$6</c:f>
              <c:numCache>
                <c:formatCode>"$"#,##0.0_);\("$"#,##0.0\)</c:formatCode>
                <c:ptCount val="5"/>
                <c:pt idx="0">
                  <c:v>2.1</c:v>
                </c:pt>
                <c:pt idx="1">
                  <c:v>2.5</c:v>
                </c:pt>
                <c:pt idx="2">
                  <c:v>3.3</c:v>
                </c:pt>
                <c:pt idx="3">
                  <c:v>2.8</c:v>
                </c:pt>
                <c:pt idx="4">
                  <c:v>7.4</c:v>
                </c:pt>
              </c:numCache>
            </c:numRef>
          </c:val>
        </c:ser>
        <c:dLbls>
          <c:dLblPos val="outEnd"/>
          <c:showLegendKey val="0"/>
          <c:showVal val="1"/>
          <c:showCatName val="0"/>
          <c:showSerName val="0"/>
          <c:showPercent val="0"/>
          <c:showBubbleSize val="0"/>
        </c:dLbls>
        <c:gapWidth val="150"/>
        <c:axId val="316227112"/>
        <c:axId val="315657616"/>
      </c:barChart>
      <c:catAx>
        <c:axId val="316227112"/>
        <c:scaling>
          <c:orientation val="minMax"/>
        </c:scaling>
        <c:delete val="0"/>
        <c:axPos val="b"/>
        <c:majorGridlines>
          <c:spPr>
            <a:ln w="9525" cap="flat" cmpd="sng" algn="ctr">
              <a:solidFill>
                <a:schemeClr val="bg1">
                  <a:lumMod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smtClean="0"/>
                  <a:t>departments</a:t>
                </a:r>
                <a:endParaRPr lang="en-US" dirty="0"/>
              </a:p>
            </c:rich>
          </c:tx>
          <c:layout/>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15657616"/>
        <c:crosses val="autoZero"/>
        <c:auto val="1"/>
        <c:lblAlgn val="ctr"/>
        <c:lblOffset val="100"/>
        <c:noMultiLvlLbl val="0"/>
      </c:catAx>
      <c:valAx>
        <c:axId val="315657616"/>
        <c:scaling>
          <c:orientation val="minMax"/>
        </c:scaling>
        <c:delete val="0"/>
        <c:axPos val="l"/>
        <c:majorGridlines>
          <c:spPr>
            <a:ln w="9525" cap="flat" cmpd="sng" algn="ctr">
              <a:solidFill>
                <a:schemeClr val="bg1">
                  <a:lumMod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smtClean="0"/>
                  <a:t>Expenses</a:t>
                </a:r>
                <a:endParaRPr lang="en-US" dirty="0"/>
              </a:p>
            </c:rich>
          </c:tx>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16227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Expenses</c:v>
                </c:pt>
              </c:strCache>
            </c:strRef>
          </c:tx>
          <c:spPr>
            <a:solidFill>
              <a:srgbClr val="0070C0">
                <a:alpha val="70000"/>
              </a:srgbClr>
            </a:solidFill>
            <a:ln>
              <a:solidFill>
                <a:srgbClr val="0070C0">
                  <a:alpha val="70000"/>
                </a:srgbClr>
              </a:solidFill>
            </a:ln>
            <a:effectLst/>
          </c:spPr>
          <c:invertIfNegative val="0"/>
          <c:cat>
            <c:strRef>
              <c:f>Sheet1!$A$2:$A$6</c:f>
              <c:strCache>
                <c:ptCount val="5"/>
                <c:pt idx="0">
                  <c:v>Accounting</c:v>
                </c:pt>
                <c:pt idx="1">
                  <c:v>HR</c:v>
                </c:pt>
                <c:pt idx="2">
                  <c:v>Management</c:v>
                </c:pt>
                <c:pt idx="3">
                  <c:v>R&amp;D</c:v>
                </c:pt>
                <c:pt idx="4">
                  <c:v>Sales</c:v>
                </c:pt>
              </c:strCache>
            </c:strRef>
          </c:cat>
          <c:val>
            <c:numRef>
              <c:f>Sheet1!$B$2:$B$6</c:f>
              <c:numCache>
                <c:formatCode>"$"#,##0.0_);\("$"#,##0.0\)</c:formatCode>
                <c:ptCount val="5"/>
                <c:pt idx="0">
                  <c:v>2.1</c:v>
                </c:pt>
                <c:pt idx="1">
                  <c:v>2.5</c:v>
                </c:pt>
                <c:pt idx="2">
                  <c:v>3.3</c:v>
                </c:pt>
                <c:pt idx="3">
                  <c:v>2.8</c:v>
                </c:pt>
                <c:pt idx="4">
                  <c:v>7.4</c:v>
                </c:pt>
              </c:numCache>
            </c:numRef>
          </c:val>
        </c:ser>
        <c:dLbls>
          <c:showLegendKey val="0"/>
          <c:showVal val="0"/>
          <c:showCatName val="0"/>
          <c:showSerName val="0"/>
          <c:showPercent val="0"/>
          <c:showBubbleSize val="0"/>
        </c:dLbls>
        <c:gapWidth val="150"/>
        <c:axId val="378898528"/>
        <c:axId val="378898920"/>
      </c:barChart>
      <c:catAx>
        <c:axId val="378898528"/>
        <c:scaling>
          <c:orientation val="minMax"/>
        </c:scaling>
        <c:delete val="0"/>
        <c:axPos val="b"/>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78898920"/>
        <c:crosses val="autoZero"/>
        <c:auto val="1"/>
        <c:lblAlgn val="ctr"/>
        <c:lblOffset val="100"/>
        <c:noMultiLvlLbl val="0"/>
      </c:catAx>
      <c:valAx>
        <c:axId val="378898920"/>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788985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lineChart>
        <c:grouping val="standard"/>
        <c:varyColors val="0"/>
        <c:ser>
          <c:idx val="0"/>
          <c:order val="0"/>
          <c:tx>
            <c:strRef>
              <c:f>Sheet1!$B$1</c:f>
              <c:strCache>
                <c:ptCount val="1"/>
                <c:pt idx="0">
                  <c:v>Expenses</c:v>
                </c:pt>
              </c:strCache>
            </c:strRef>
          </c:tx>
          <c:spPr>
            <a:ln w="28575" cap="rnd">
              <a:solidFill>
                <a:srgbClr val="0070C0">
                  <a:alpha val="70000"/>
                </a:srgbClr>
              </a:solidFill>
              <a:round/>
            </a:ln>
            <a:effectLst/>
          </c:spPr>
          <c:marker>
            <c:symbol val="none"/>
          </c:marker>
          <c:cat>
            <c:strRef>
              <c:f>Sheet1!$A$2:$A$6</c:f>
              <c:strCache>
                <c:ptCount val="5"/>
                <c:pt idx="0">
                  <c:v>Accounting</c:v>
                </c:pt>
                <c:pt idx="1">
                  <c:v>HR</c:v>
                </c:pt>
                <c:pt idx="2">
                  <c:v>Management</c:v>
                </c:pt>
                <c:pt idx="3">
                  <c:v>R&amp;D</c:v>
                </c:pt>
                <c:pt idx="4">
                  <c:v>Sales</c:v>
                </c:pt>
              </c:strCache>
            </c:strRef>
          </c:cat>
          <c:val>
            <c:numRef>
              <c:f>Sheet1!$B$2:$B$6</c:f>
              <c:numCache>
                <c:formatCode>"$"#,##0.0_);\("$"#,##0.0\)</c:formatCode>
                <c:ptCount val="5"/>
                <c:pt idx="0">
                  <c:v>2.1</c:v>
                </c:pt>
                <c:pt idx="1">
                  <c:v>2.5</c:v>
                </c:pt>
                <c:pt idx="2">
                  <c:v>3.3</c:v>
                </c:pt>
                <c:pt idx="3">
                  <c:v>2.8</c:v>
                </c:pt>
                <c:pt idx="4">
                  <c:v>7.4</c:v>
                </c:pt>
              </c:numCache>
            </c:numRef>
          </c:val>
          <c:smooth val="0"/>
        </c:ser>
        <c:dLbls>
          <c:showLegendKey val="0"/>
          <c:showVal val="0"/>
          <c:showCatName val="0"/>
          <c:showSerName val="0"/>
          <c:showPercent val="0"/>
          <c:showBubbleSize val="0"/>
        </c:dLbls>
        <c:smooth val="0"/>
        <c:axId val="378899704"/>
        <c:axId val="378900096"/>
      </c:lineChart>
      <c:catAx>
        <c:axId val="378899704"/>
        <c:scaling>
          <c:orientation val="minMax"/>
        </c:scaling>
        <c:delete val="0"/>
        <c:axPos val="b"/>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78900096"/>
        <c:crosses val="autoZero"/>
        <c:auto val="1"/>
        <c:lblAlgn val="ctr"/>
        <c:lblOffset val="100"/>
        <c:noMultiLvlLbl val="0"/>
      </c:catAx>
      <c:valAx>
        <c:axId val="37890009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78899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Expenses</c:v>
                </c:pt>
              </c:strCache>
            </c:strRef>
          </c:tx>
          <c:spPr>
            <a:solidFill>
              <a:srgbClr val="0070C0">
                <a:alpha val="70000"/>
              </a:srgbClr>
            </a:solidFill>
            <a:ln>
              <a:solidFill>
                <a:srgbClr val="0070C0">
                  <a:alpha val="70000"/>
                </a:srgbClr>
              </a:solidFill>
            </a:ln>
            <a:effectLst/>
          </c:spPr>
          <c:invertIfNegative val="0"/>
          <c:cat>
            <c:strRef>
              <c:f>Sheet1!$A$2:$A$6</c:f>
              <c:strCache>
                <c:ptCount val="5"/>
                <c:pt idx="0">
                  <c:v>Accounting</c:v>
                </c:pt>
                <c:pt idx="1">
                  <c:v>HR</c:v>
                </c:pt>
                <c:pt idx="2">
                  <c:v>Management</c:v>
                </c:pt>
                <c:pt idx="3">
                  <c:v>R&amp;D</c:v>
                </c:pt>
                <c:pt idx="4">
                  <c:v>Sales</c:v>
                </c:pt>
              </c:strCache>
            </c:strRef>
          </c:cat>
          <c:val>
            <c:numRef>
              <c:f>Sheet1!$B$2:$B$6</c:f>
              <c:numCache>
                <c:formatCode>"$"#,##0.0_);\("$"#,##0.0\)</c:formatCode>
                <c:ptCount val="5"/>
                <c:pt idx="0">
                  <c:v>2.1</c:v>
                </c:pt>
                <c:pt idx="1">
                  <c:v>2.5</c:v>
                </c:pt>
                <c:pt idx="2">
                  <c:v>3.3</c:v>
                </c:pt>
                <c:pt idx="3">
                  <c:v>2.8</c:v>
                </c:pt>
                <c:pt idx="4">
                  <c:v>7.4</c:v>
                </c:pt>
              </c:numCache>
            </c:numRef>
          </c:val>
        </c:ser>
        <c:dLbls>
          <c:showLegendKey val="0"/>
          <c:showVal val="0"/>
          <c:showCatName val="0"/>
          <c:showSerName val="0"/>
          <c:showPercent val="0"/>
          <c:showBubbleSize val="0"/>
        </c:dLbls>
        <c:gapWidth val="150"/>
        <c:axId val="377350328"/>
        <c:axId val="377350720"/>
      </c:barChart>
      <c:catAx>
        <c:axId val="377350328"/>
        <c:scaling>
          <c:orientation val="minMax"/>
        </c:scaling>
        <c:delete val="0"/>
        <c:axPos val="b"/>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77350720"/>
        <c:crosses val="autoZero"/>
        <c:auto val="1"/>
        <c:lblAlgn val="ctr"/>
        <c:lblOffset val="100"/>
        <c:noMultiLvlLbl val="0"/>
      </c:catAx>
      <c:valAx>
        <c:axId val="377350720"/>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77350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Expenses</c:v>
                </c:pt>
              </c:strCache>
            </c:strRef>
          </c:tx>
          <c:spPr>
            <a:solidFill>
              <a:srgbClr val="0070C0">
                <a:alpha val="70000"/>
              </a:srgbClr>
            </a:solidFill>
            <a:ln>
              <a:solidFill>
                <a:srgbClr val="0070C0">
                  <a:alpha val="70000"/>
                </a:srgbClr>
              </a:solidFill>
            </a:ln>
            <a:effectLst/>
          </c:spPr>
          <c:invertIfNegative val="0"/>
          <c:dPt>
            <c:idx val="4"/>
            <c:invertIfNegative val="0"/>
            <c:bubble3D val="0"/>
            <c:spPr>
              <a:solidFill>
                <a:schemeClr val="accent1">
                  <a:lumMod val="75000"/>
                  <a:alpha val="70000"/>
                </a:schemeClr>
              </a:solidFill>
              <a:ln>
                <a:solidFill>
                  <a:schemeClr val="accent1">
                    <a:lumMod val="75000"/>
                    <a:alpha val="70000"/>
                  </a:schemeClr>
                </a:solidFill>
              </a:ln>
              <a:effectLst/>
            </c:spPr>
          </c:dPt>
          <c:cat>
            <c:strRef>
              <c:f>Sheet1!$A$2:$A$6</c:f>
              <c:strCache>
                <c:ptCount val="5"/>
                <c:pt idx="0">
                  <c:v>Accounting</c:v>
                </c:pt>
                <c:pt idx="1">
                  <c:v>HR</c:v>
                </c:pt>
                <c:pt idx="2">
                  <c:v>R&amp;D</c:v>
                </c:pt>
                <c:pt idx="3">
                  <c:v>Management</c:v>
                </c:pt>
                <c:pt idx="4">
                  <c:v>Sales</c:v>
                </c:pt>
              </c:strCache>
            </c:strRef>
          </c:cat>
          <c:val>
            <c:numRef>
              <c:f>Sheet1!$B$2:$B$6</c:f>
              <c:numCache>
                <c:formatCode>"$"#,##0.0_);\("$"#,##0.0\)</c:formatCode>
                <c:ptCount val="5"/>
                <c:pt idx="0">
                  <c:v>2.1</c:v>
                </c:pt>
                <c:pt idx="1">
                  <c:v>2.5</c:v>
                </c:pt>
                <c:pt idx="2">
                  <c:v>2.8</c:v>
                </c:pt>
                <c:pt idx="3">
                  <c:v>3.3</c:v>
                </c:pt>
                <c:pt idx="4">
                  <c:v>7.4</c:v>
                </c:pt>
              </c:numCache>
            </c:numRef>
          </c:val>
        </c:ser>
        <c:dLbls>
          <c:showLegendKey val="0"/>
          <c:showVal val="0"/>
          <c:showCatName val="0"/>
          <c:showSerName val="0"/>
          <c:showPercent val="0"/>
          <c:showBubbleSize val="0"/>
        </c:dLbls>
        <c:gapWidth val="150"/>
        <c:axId val="377351504"/>
        <c:axId val="315137368"/>
      </c:barChart>
      <c:catAx>
        <c:axId val="377351504"/>
        <c:scaling>
          <c:orientation val="minMax"/>
        </c:scaling>
        <c:delete val="0"/>
        <c:axPos val="b"/>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15137368"/>
        <c:crosses val="autoZero"/>
        <c:auto val="1"/>
        <c:lblAlgn val="ctr"/>
        <c:lblOffset val="100"/>
        <c:noMultiLvlLbl val="0"/>
      </c:catAx>
      <c:valAx>
        <c:axId val="315137368"/>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773515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Expenses</c:v>
                </c:pt>
              </c:strCache>
            </c:strRef>
          </c:tx>
          <c:spPr>
            <a:solidFill>
              <a:srgbClr val="0070C0">
                <a:alpha val="70000"/>
              </a:srgbClr>
            </a:solidFill>
            <a:ln>
              <a:solidFill>
                <a:srgbClr val="0070C0">
                  <a:alpha val="70000"/>
                </a:srgbClr>
              </a:solidFill>
            </a:ln>
            <a:effectLst/>
          </c:spPr>
          <c:invertIfNegative val="0"/>
          <c:cat>
            <c:strRef>
              <c:f>Sheet1!$A$2:$A$6</c:f>
              <c:strCache>
                <c:ptCount val="5"/>
                <c:pt idx="0">
                  <c:v>Accounting</c:v>
                </c:pt>
                <c:pt idx="1">
                  <c:v>HR</c:v>
                </c:pt>
                <c:pt idx="2">
                  <c:v>Management</c:v>
                </c:pt>
                <c:pt idx="3">
                  <c:v>R&amp;D</c:v>
                </c:pt>
                <c:pt idx="4">
                  <c:v>Sales</c:v>
                </c:pt>
              </c:strCache>
            </c:strRef>
          </c:cat>
          <c:val>
            <c:numRef>
              <c:f>Sheet1!$B$2:$B$6</c:f>
              <c:numCache>
                <c:formatCode>"$"#,##0.0_);\("$"#,##0.0\)</c:formatCode>
                <c:ptCount val="5"/>
                <c:pt idx="0">
                  <c:v>2.1</c:v>
                </c:pt>
                <c:pt idx="1">
                  <c:v>2.5</c:v>
                </c:pt>
                <c:pt idx="2">
                  <c:v>3.3</c:v>
                </c:pt>
                <c:pt idx="3">
                  <c:v>2.8</c:v>
                </c:pt>
                <c:pt idx="4">
                  <c:v>7.4</c:v>
                </c:pt>
              </c:numCache>
            </c:numRef>
          </c:val>
        </c:ser>
        <c:dLbls>
          <c:showLegendKey val="0"/>
          <c:showVal val="0"/>
          <c:showCatName val="0"/>
          <c:showSerName val="0"/>
          <c:showPercent val="0"/>
          <c:showBubbleSize val="0"/>
        </c:dLbls>
        <c:gapWidth val="150"/>
        <c:axId val="315138152"/>
        <c:axId val="315138544"/>
      </c:barChart>
      <c:catAx>
        <c:axId val="315138152"/>
        <c:scaling>
          <c:orientation val="minMax"/>
        </c:scaling>
        <c:delete val="0"/>
        <c:axPos val="b"/>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15138544"/>
        <c:crosses val="autoZero"/>
        <c:auto val="1"/>
        <c:lblAlgn val="ctr"/>
        <c:lblOffset val="100"/>
        <c:noMultiLvlLbl val="0"/>
      </c:catAx>
      <c:valAx>
        <c:axId val="31513854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15138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Expenses</c:v>
                </c:pt>
              </c:strCache>
            </c:strRef>
          </c:tx>
          <c:spPr>
            <a:solidFill>
              <a:srgbClr val="0070C0">
                <a:alpha val="70000"/>
              </a:srgbClr>
            </a:solidFill>
            <a:ln>
              <a:solidFill>
                <a:srgbClr val="0070C0">
                  <a:alpha val="70000"/>
                </a:srgbClr>
              </a:solidFill>
            </a:ln>
            <a:effectLst/>
          </c:spPr>
          <c:invertIfNegative val="0"/>
          <c:dPt>
            <c:idx val="4"/>
            <c:invertIfNegative val="0"/>
            <c:bubble3D val="0"/>
            <c:spPr>
              <a:solidFill>
                <a:srgbClr val="0070C0">
                  <a:alpha val="70000"/>
                </a:srgbClr>
              </a:solidFill>
              <a:ln>
                <a:solidFill>
                  <a:srgbClr val="0070C0">
                    <a:alpha val="70000"/>
                  </a:srgbClr>
                </a:solidFill>
              </a:ln>
              <a:effectLst/>
            </c:spPr>
          </c:dPt>
          <c:cat>
            <c:strRef>
              <c:f>Sheet1!$A$2:$A$6</c:f>
              <c:strCache>
                <c:ptCount val="5"/>
                <c:pt idx="0">
                  <c:v>Accounting</c:v>
                </c:pt>
                <c:pt idx="1">
                  <c:v>HR</c:v>
                </c:pt>
                <c:pt idx="2">
                  <c:v>Management</c:v>
                </c:pt>
                <c:pt idx="3">
                  <c:v>R&amp;D</c:v>
                </c:pt>
                <c:pt idx="4">
                  <c:v>Sales</c:v>
                </c:pt>
              </c:strCache>
            </c:strRef>
          </c:cat>
          <c:val>
            <c:numRef>
              <c:f>Sheet1!$B$2:$B$6</c:f>
              <c:numCache>
                <c:formatCode>"$"#,##0.0_);\("$"#,##0.0\)</c:formatCode>
                <c:ptCount val="5"/>
                <c:pt idx="0">
                  <c:v>2.1</c:v>
                </c:pt>
                <c:pt idx="1">
                  <c:v>2.5</c:v>
                </c:pt>
                <c:pt idx="2">
                  <c:v>3.3</c:v>
                </c:pt>
                <c:pt idx="3">
                  <c:v>2.8</c:v>
                </c:pt>
                <c:pt idx="4">
                  <c:v>7.4</c:v>
                </c:pt>
              </c:numCache>
            </c:numRef>
          </c:val>
        </c:ser>
        <c:dLbls>
          <c:showLegendKey val="0"/>
          <c:showVal val="0"/>
          <c:showCatName val="0"/>
          <c:showSerName val="0"/>
          <c:showPercent val="0"/>
          <c:showBubbleSize val="0"/>
        </c:dLbls>
        <c:gapWidth val="150"/>
        <c:axId val="316231616"/>
        <c:axId val="316232008"/>
      </c:barChart>
      <c:catAx>
        <c:axId val="316231616"/>
        <c:scaling>
          <c:orientation val="minMax"/>
        </c:scaling>
        <c:delete val="0"/>
        <c:axPos val="b"/>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16232008"/>
        <c:crosses val="autoZero"/>
        <c:auto val="1"/>
        <c:lblAlgn val="ctr"/>
        <c:lblOffset val="100"/>
        <c:noMultiLvlLbl val="0"/>
      </c:catAx>
      <c:valAx>
        <c:axId val="316232008"/>
        <c:scaling>
          <c:orientation val="minMax"/>
          <c:min val="2"/>
        </c:scaling>
        <c:delete val="0"/>
        <c:axPos val="l"/>
        <c:majorGridlines>
          <c:spPr>
            <a:ln w="9525" cap="flat" cmpd="sng" algn="ctr">
              <a:solidFill>
                <a:schemeClr val="tx1">
                  <a:lumMod val="5000"/>
                  <a:lumOff val="9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162316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Expenses</c:v>
                </c:pt>
              </c:strCache>
            </c:strRef>
          </c:tx>
          <c:spPr>
            <a:solidFill>
              <a:srgbClr val="0070C0">
                <a:alpha val="70000"/>
              </a:srgbClr>
            </a:solidFill>
            <a:ln>
              <a:solidFill>
                <a:srgbClr val="0070C0">
                  <a:alpha val="70000"/>
                </a:srgbClr>
              </a:solidFill>
            </a:ln>
            <a:effectLst/>
          </c:spPr>
          <c:invertIfNegative val="0"/>
          <c:cat>
            <c:strRef>
              <c:f>Sheet1!$A$2:$A$6</c:f>
              <c:strCache>
                <c:ptCount val="5"/>
                <c:pt idx="0">
                  <c:v>Accounting</c:v>
                </c:pt>
                <c:pt idx="1">
                  <c:v>HR</c:v>
                </c:pt>
                <c:pt idx="2">
                  <c:v>Management</c:v>
                </c:pt>
                <c:pt idx="3">
                  <c:v>R&amp;D</c:v>
                </c:pt>
                <c:pt idx="4">
                  <c:v>Sales</c:v>
                </c:pt>
              </c:strCache>
            </c:strRef>
          </c:cat>
          <c:val>
            <c:numRef>
              <c:f>Sheet1!$B$2:$B$6</c:f>
              <c:numCache>
                <c:formatCode>"$"#,##0.0_);\("$"#,##0.0\)</c:formatCode>
                <c:ptCount val="5"/>
                <c:pt idx="0">
                  <c:v>2.1</c:v>
                </c:pt>
                <c:pt idx="1">
                  <c:v>2.5</c:v>
                </c:pt>
                <c:pt idx="2">
                  <c:v>3.3</c:v>
                </c:pt>
                <c:pt idx="3">
                  <c:v>2.8</c:v>
                </c:pt>
                <c:pt idx="4">
                  <c:v>7.4</c:v>
                </c:pt>
              </c:numCache>
            </c:numRef>
          </c:val>
        </c:ser>
        <c:dLbls>
          <c:showLegendKey val="0"/>
          <c:showVal val="0"/>
          <c:showCatName val="0"/>
          <c:showSerName val="0"/>
          <c:showPercent val="0"/>
          <c:showBubbleSize val="0"/>
        </c:dLbls>
        <c:gapWidth val="150"/>
        <c:axId val="316232792"/>
        <c:axId val="316233184"/>
      </c:barChart>
      <c:catAx>
        <c:axId val="316232792"/>
        <c:scaling>
          <c:orientation val="minMax"/>
        </c:scaling>
        <c:delete val="0"/>
        <c:axPos val="b"/>
        <c:numFmt formatCode="General" sourceLinked="0"/>
        <c:majorTickMark val="none"/>
        <c:minorTickMark val="none"/>
        <c:tickLblPos val="low"/>
        <c:spPr>
          <a:noFill/>
          <a:ln w="15875" cap="flat" cmpd="sng" algn="ctr">
            <a:solidFill>
              <a:schemeClr val="tx1">
                <a:lumMod val="25000"/>
                <a:lumOff val="75000"/>
              </a:schemeClr>
            </a:solidFill>
            <a:round/>
          </a:ln>
          <a:effectLst/>
        </c:spPr>
        <c:txPr>
          <a:bodyPr rot="0" spcFirstLastPara="1" vertOverflow="ellipsis" wrap="square" anchor="ctr" anchorCtr="1"/>
          <a:lstStyle/>
          <a:p>
            <a:pPr>
              <a:defRPr sz="1100" b="0" i="0" u="none" strike="noStrike" kern="1200" cap="none" spc="20" normalizeH="0" baseline="0">
                <a:solidFill>
                  <a:schemeClr val="tx2"/>
                </a:solidFill>
                <a:latin typeface="+mn-lt"/>
                <a:ea typeface="+mn-ea"/>
                <a:cs typeface="+mn-cs"/>
              </a:defRPr>
            </a:pPr>
            <a:endParaRPr lang="en-US"/>
          </a:p>
        </c:txPr>
        <c:crossAx val="316233184"/>
        <c:crosses val="autoZero"/>
        <c:auto val="1"/>
        <c:lblAlgn val="ctr"/>
        <c:lblOffset val="100"/>
        <c:noMultiLvlLbl val="0"/>
      </c:catAx>
      <c:valAx>
        <c:axId val="31623318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2"/>
                </a:solidFill>
                <a:latin typeface="+mn-lt"/>
                <a:ea typeface="+mn-ea"/>
                <a:cs typeface="+mn-cs"/>
              </a:defRPr>
            </a:pPr>
            <a:endParaRPr lang="en-US"/>
          </a:p>
        </c:txPr>
        <c:crossAx val="316232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r>
              <a:rPr lang="en-US" dirty="0" smtClean="0">
                <a:solidFill>
                  <a:srgbClr val="21242C"/>
                </a:solidFill>
              </a:rPr>
              <a:t>YTD Expenses by Department</a:t>
            </a:r>
            <a:endParaRPr lang="en-US" dirty="0">
              <a:solidFill>
                <a:srgbClr val="21242C"/>
              </a:solidFill>
            </a:endParaRPr>
          </a:p>
        </c:rich>
      </c:tx>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rgbClr val="21242C"/>
              </a:solidFill>
              <a:latin typeface="+mj-lt"/>
              <a:ea typeface="+mj-ea"/>
              <a:cs typeface="+mj-cs"/>
            </a:defRPr>
          </a:pPr>
          <a:endParaRPr lang="en-US"/>
        </a:p>
      </c:txPr>
    </c:title>
    <c:autoTitleDeleted val="0"/>
    <c:plotArea>
      <c:layout/>
      <c:pieChart>
        <c:varyColors val="1"/>
        <c:ser>
          <c:idx val="0"/>
          <c:order val="0"/>
          <c:tx>
            <c:strRef>
              <c:f>Sheet1!$B$1</c:f>
              <c:strCache>
                <c:ptCount val="1"/>
                <c:pt idx="0">
                  <c:v>Expenses</c:v>
                </c:pt>
              </c:strCache>
            </c:strRef>
          </c:tx>
          <c:spPr>
            <a:solidFill>
              <a:srgbClr val="0070C0">
                <a:alpha val="70000"/>
              </a:srgbClr>
            </a:solidFill>
            <a:ln>
              <a:solidFill>
                <a:srgbClr val="0070C0">
                  <a:alpha val="70000"/>
                </a:srgbClr>
              </a:solidFill>
            </a:ln>
          </c:spPr>
          <c:dPt>
            <c:idx val="0"/>
            <c:bubble3D val="0"/>
            <c:spPr>
              <a:solidFill>
                <a:srgbClr val="92D050">
                  <a:alpha val="70000"/>
                </a:srgbClr>
              </a:solidFill>
              <a:ln>
                <a:solidFill>
                  <a:srgbClr val="0070C0">
                    <a:alpha val="70000"/>
                  </a:srgbClr>
                </a:solidFill>
              </a:ln>
              <a:effectLst/>
            </c:spPr>
          </c:dPt>
          <c:dPt>
            <c:idx val="1"/>
            <c:bubble3D val="0"/>
            <c:spPr>
              <a:solidFill>
                <a:srgbClr val="00B050">
                  <a:alpha val="70000"/>
                </a:srgbClr>
              </a:solidFill>
              <a:ln>
                <a:solidFill>
                  <a:srgbClr val="0070C0">
                    <a:alpha val="70000"/>
                  </a:srgbClr>
                </a:solidFill>
              </a:ln>
              <a:effectLst/>
            </c:spPr>
          </c:dPt>
          <c:dPt>
            <c:idx val="2"/>
            <c:bubble3D val="0"/>
            <c:spPr>
              <a:solidFill>
                <a:srgbClr val="00B0F0">
                  <a:alpha val="70000"/>
                </a:srgbClr>
              </a:solidFill>
              <a:ln>
                <a:solidFill>
                  <a:srgbClr val="0070C0">
                    <a:alpha val="70000"/>
                  </a:srgbClr>
                </a:solidFill>
              </a:ln>
              <a:effectLst/>
            </c:spPr>
          </c:dPt>
          <c:dPt>
            <c:idx val="3"/>
            <c:bubble3D val="0"/>
            <c:spPr>
              <a:solidFill>
                <a:srgbClr val="0070C0">
                  <a:alpha val="70000"/>
                </a:srgbClr>
              </a:solidFill>
              <a:ln>
                <a:solidFill>
                  <a:srgbClr val="0070C0">
                    <a:alpha val="70000"/>
                  </a:srgbClr>
                </a:solidFill>
              </a:ln>
              <a:effectLst/>
            </c:spPr>
          </c:dPt>
          <c:dPt>
            <c:idx val="4"/>
            <c:bubble3D val="0"/>
            <c:spPr>
              <a:solidFill>
                <a:srgbClr val="7030A0">
                  <a:alpha val="70000"/>
                </a:srgbClr>
              </a:solidFill>
              <a:ln>
                <a:solidFill>
                  <a:srgbClr val="0070C0">
                    <a:alpha val="70000"/>
                  </a:srgbClr>
                </a:solidFill>
              </a:ln>
              <a:effectLst/>
            </c:spPr>
          </c:dPt>
          <c:cat>
            <c:strRef>
              <c:f>Sheet1!$A$2:$A$6</c:f>
              <c:strCache>
                <c:ptCount val="5"/>
                <c:pt idx="0">
                  <c:v>Accounting</c:v>
                </c:pt>
                <c:pt idx="1">
                  <c:v>HR</c:v>
                </c:pt>
                <c:pt idx="2">
                  <c:v>Management</c:v>
                </c:pt>
                <c:pt idx="3">
                  <c:v>R&amp;D</c:v>
                </c:pt>
                <c:pt idx="4">
                  <c:v>Sales</c:v>
                </c:pt>
              </c:strCache>
            </c:strRef>
          </c:cat>
          <c:val>
            <c:numRef>
              <c:f>Sheet1!$B$2:$B$6</c:f>
              <c:numCache>
                <c:formatCode>"$"#,##0.0_);\("$"#,##0.0\)</c:formatCode>
                <c:ptCount val="5"/>
                <c:pt idx="0">
                  <c:v>2.1</c:v>
                </c:pt>
                <c:pt idx="1">
                  <c:v>2.5</c:v>
                </c:pt>
                <c:pt idx="2">
                  <c:v>3.3</c:v>
                </c:pt>
                <c:pt idx="3">
                  <c:v>2.8</c:v>
                </c:pt>
                <c:pt idx="4">
                  <c:v>7.4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901BFF-BBF6-4249-9040-C117011E0510}" type="datetimeFigureOut">
              <a:rPr lang="en-US" smtClean="0"/>
              <a:t>10/15/2015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BDE652-20ED-4052-B773-67B8AF436E55}" type="slidenum">
              <a:rPr lang="en-US" smtClean="0"/>
              <a:t>‹#›</a:t>
            </a:fld>
            <a:endParaRPr lang="en-US" dirty="0"/>
          </a:p>
        </p:txBody>
      </p:sp>
    </p:spTree>
    <p:extLst>
      <p:ext uri="{BB962C8B-B14F-4D97-AF65-F5344CB8AC3E}">
        <p14:creationId xmlns:p14="http://schemas.microsoft.com/office/powerpoint/2010/main" val="4287162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3FD7D-5D21-424C-A4A1-4D729B91D415}" type="datetimeFigureOut">
              <a:rPr lang="en-US" smtClean="0"/>
              <a:t>10/15/2015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0C80A-0661-4587-A238-74C5C449833B}" type="slidenum">
              <a:rPr lang="en-US" smtClean="0"/>
              <a:t>‹#›</a:t>
            </a:fld>
            <a:endParaRPr lang="en-US"/>
          </a:p>
        </p:txBody>
      </p:sp>
    </p:spTree>
    <p:extLst>
      <p:ext uri="{BB962C8B-B14F-4D97-AF65-F5344CB8AC3E}">
        <p14:creationId xmlns:p14="http://schemas.microsoft.com/office/powerpoint/2010/main" val="203632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F0C80A-0661-4587-A238-74C5C449833B}" type="slidenum">
              <a:rPr lang="en-US" smtClean="0"/>
              <a:t>1</a:t>
            </a:fld>
            <a:endParaRPr lang="en-US"/>
          </a:p>
        </p:txBody>
      </p:sp>
    </p:spTree>
    <p:extLst>
      <p:ext uri="{BB962C8B-B14F-4D97-AF65-F5344CB8AC3E}">
        <p14:creationId xmlns:p14="http://schemas.microsoft.com/office/powerpoint/2010/main" val="36914172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9A053A7-D5CB-4061-8791-0FEEA70E1B39}" type="slidenum">
              <a:rPr lang="en-US" smtClean="0"/>
              <a:t>‹#›</a:t>
            </a:fld>
            <a:endParaRPr lang="en-US" dirty="0"/>
          </a:p>
        </p:txBody>
      </p:sp>
      <p:sp>
        <p:nvSpPr>
          <p:cNvPr id="2" name="Title 1"/>
          <p:cNvSpPr>
            <a:spLocks noGrp="1"/>
          </p:cNvSpPr>
          <p:nvPr>
            <p:ph type="ctrTitle" hasCustomPrompt="1"/>
          </p:nvPr>
        </p:nvSpPr>
        <p:spPr>
          <a:xfrm>
            <a:off x="874642" y="3648076"/>
            <a:ext cx="9780105" cy="686946"/>
          </a:xfrm>
        </p:spPr>
        <p:txBody>
          <a:bodyPr anchor="ctr"/>
          <a:lstStyle>
            <a:lvl1pPr algn="l">
              <a:lnSpc>
                <a:spcPct val="70000"/>
              </a:lnSpc>
              <a:defRPr sz="6000" b="1" baseline="0">
                <a:latin typeface="+mj-lt"/>
              </a:defRPr>
            </a:lvl1pPr>
          </a:lstStyle>
          <a:p>
            <a:r>
              <a:rPr lang="en-US" dirty="0" smtClean="0"/>
              <a:t>Edit Master title</a:t>
            </a:r>
            <a:endParaRPr lang="en-US" dirty="0"/>
          </a:p>
        </p:txBody>
      </p:sp>
      <p:sp>
        <p:nvSpPr>
          <p:cNvPr id="3" name="Subtitle 2"/>
          <p:cNvSpPr>
            <a:spLocks noGrp="1"/>
          </p:cNvSpPr>
          <p:nvPr>
            <p:ph type="subTitle" idx="1"/>
          </p:nvPr>
        </p:nvSpPr>
        <p:spPr>
          <a:xfrm>
            <a:off x="874641" y="4396343"/>
            <a:ext cx="9780105" cy="446528"/>
          </a:xfrm>
        </p:spPr>
        <p:txBody>
          <a:bodyPr>
            <a:normAutofit/>
          </a:bodyPr>
          <a:lstStyle>
            <a:lvl1pPr marL="0" indent="0" algn="l">
              <a:buNone/>
              <a:defRPr sz="2800" baseline="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5" name="Text Placeholder 4"/>
          <p:cNvSpPr>
            <a:spLocks noGrp="1"/>
          </p:cNvSpPr>
          <p:nvPr>
            <p:ph type="body" sz="quarter" idx="13" hasCustomPrompt="1"/>
          </p:nvPr>
        </p:nvSpPr>
        <p:spPr>
          <a:xfrm>
            <a:off x="874642" y="4904192"/>
            <a:ext cx="2320998" cy="390525"/>
          </a:xfrm>
        </p:spPr>
        <p:txBody>
          <a:bodyPr>
            <a:noAutofit/>
          </a:bodyPr>
          <a:lstStyle>
            <a:lvl1pPr marL="0" indent="0">
              <a:buNone/>
              <a:defRPr sz="1600">
                <a:solidFill>
                  <a:srgbClr val="5CE600"/>
                </a:solidFill>
                <a:latin typeface="+mn-lt"/>
              </a:defRPr>
            </a:lvl1pPr>
          </a:lstStyle>
          <a:p>
            <a:pPr lvl="0"/>
            <a:r>
              <a:rPr lang="en-US" dirty="0" smtClean="0"/>
              <a:t>Date</a:t>
            </a:r>
            <a:endParaRPr lang="en-US" dirty="0"/>
          </a:p>
        </p:txBody>
      </p:sp>
      <p:sp>
        <p:nvSpPr>
          <p:cNvPr id="8" name="Rectangle 7"/>
          <p:cNvSpPr/>
          <p:nvPr userDrawn="1"/>
        </p:nvSpPr>
        <p:spPr>
          <a:xfrm rot="2700000">
            <a:off x="6054030" y="3000521"/>
            <a:ext cx="16890890" cy="16823316"/>
          </a:xfrm>
          <a:prstGeom prst="rect">
            <a:avLst/>
          </a:prstGeom>
          <a:solidFill>
            <a:srgbClr val="5C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userDrawn="1"/>
        </p:nvSpPr>
        <p:spPr>
          <a:xfrm>
            <a:off x="438152" y="6496601"/>
            <a:ext cx="1343023" cy="215444"/>
          </a:xfrm>
          <a:prstGeom prst="rect">
            <a:avLst/>
          </a:prstGeom>
          <a:noFill/>
        </p:spPr>
        <p:txBody>
          <a:bodyPr wrap="square" rtlCol="0">
            <a:spAutoFit/>
          </a:bodyPr>
          <a:lstStyle/>
          <a:p>
            <a:r>
              <a:rPr lang="en-US" sz="800" cap="all" baseline="0" dirty="0" smtClean="0">
                <a:solidFill>
                  <a:srgbClr val="7E8289"/>
                </a:solidFill>
                <a:latin typeface="+mn-lt"/>
                <a:ea typeface="Open Sans" panose="020B0606030504020204" pitchFamily="34" charset="0"/>
                <a:cs typeface="Open Sans" panose="020B0606030504020204" pitchFamily="34" charset="0"/>
              </a:rPr>
              <a:t>Confidential</a:t>
            </a:r>
            <a:endParaRPr lang="en-US" sz="800" cap="all" baseline="0" dirty="0">
              <a:solidFill>
                <a:srgbClr val="7E8289"/>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6893" y="611184"/>
            <a:ext cx="2254618" cy="747600"/>
          </a:xfrm>
          <a:prstGeom prst="rect">
            <a:avLst/>
          </a:prstGeom>
        </p:spPr>
      </p:pic>
    </p:spTree>
    <p:extLst>
      <p:ext uri="{BB962C8B-B14F-4D97-AF65-F5344CB8AC3E}">
        <p14:creationId xmlns:p14="http://schemas.microsoft.com/office/powerpoint/2010/main" val="8230012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9A053A7-D5CB-4061-8791-0FEEA70E1B39}" type="slidenum">
              <a:rPr lang="en-US" smtClean="0"/>
              <a:t>‹#›</a:t>
            </a:fld>
            <a:endParaRPr lang="en-US" dirty="0"/>
          </a:p>
        </p:txBody>
      </p:sp>
      <p:sp>
        <p:nvSpPr>
          <p:cNvPr id="2" name="Title 1"/>
          <p:cNvSpPr>
            <a:spLocks noGrp="1"/>
          </p:cNvSpPr>
          <p:nvPr>
            <p:ph type="ctrTitle" hasCustomPrompt="1"/>
          </p:nvPr>
        </p:nvSpPr>
        <p:spPr>
          <a:xfrm>
            <a:off x="715617" y="3648076"/>
            <a:ext cx="9780105" cy="686946"/>
          </a:xfrm>
        </p:spPr>
        <p:txBody>
          <a:bodyPr anchor="ctr"/>
          <a:lstStyle>
            <a:lvl1pPr algn="l">
              <a:lnSpc>
                <a:spcPct val="70000"/>
              </a:lnSpc>
              <a:defRPr sz="6000" b="1" baseline="0">
                <a:latin typeface="+mj-lt"/>
              </a:defRPr>
            </a:lvl1pPr>
          </a:lstStyle>
          <a:p>
            <a:r>
              <a:rPr lang="en-US" dirty="0" smtClean="0"/>
              <a:t>Edit Master title</a:t>
            </a:r>
            <a:endParaRPr lang="en-US" dirty="0"/>
          </a:p>
        </p:txBody>
      </p:sp>
      <p:sp>
        <p:nvSpPr>
          <p:cNvPr id="3" name="Subtitle 2"/>
          <p:cNvSpPr>
            <a:spLocks noGrp="1"/>
          </p:cNvSpPr>
          <p:nvPr>
            <p:ph type="subTitle" idx="1"/>
          </p:nvPr>
        </p:nvSpPr>
        <p:spPr>
          <a:xfrm>
            <a:off x="715616" y="4396343"/>
            <a:ext cx="9780105" cy="446528"/>
          </a:xfrm>
        </p:spPr>
        <p:txBody>
          <a:bodyPr>
            <a:normAutofit/>
          </a:bodyPr>
          <a:lstStyle>
            <a:lvl1pPr marL="0" indent="0" algn="l">
              <a:buNone/>
              <a:defRPr sz="2800" baseline="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8" name="Rectangle 7"/>
          <p:cNvSpPr/>
          <p:nvPr userDrawn="1"/>
        </p:nvSpPr>
        <p:spPr>
          <a:xfrm rot="2700000">
            <a:off x="6988019" y="3859262"/>
            <a:ext cx="16890890" cy="16823316"/>
          </a:xfrm>
          <a:prstGeom prst="rect">
            <a:avLst/>
          </a:prstGeom>
          <a:solidFill>
            <a:srgbClr val="5C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userDrawn="1"/>
        </p:nvSpPr>
        <p:spPr>
          <a:xfrm>
            <a:off x="438152" y="6496601"/>
            <a:ext cx="1343023" cy="215444"/>
          </a:xfrm>
          <a:prstGeom prst="rect">
            <a:avLst/>
          </a:prstGeom>
          <a:noFill/>
        </p:spPr>
        <p:txBody>
          <a:bodyPr wrap="square" rtlCol="0">
            <a:spAutoFit/>
          </a:bodyPr>
          <a:lstStyle/>
          <a:p>
            <a:r>
              <a:rPr lang="en-US" sz="800" cap="all" baseline="0" dirty="0" smtClean="0">
                <a:solidFill>
                  <a:srgbClr val="7E8289"/>
                </a:solidFill>
                <a:latin typeface="+mn-lt"/>
                <a:ea typeface="Open Sans" panose="020B0606030504020204" pitchFamily="34" charset="0"/>
                <a:cs typeface="Open Sans" panose="020B0606030504020204" pitchFamily="34" charset="0"/>
              </a:rPr>
              <a:t>Confidential</a:t>
            </a:r>
            <a:endParaRPr lang="en-US" sz="800" cap="all" baseline="0" dirty="0">
              <a:solidFill>
                <a:srgbClr val="7E8289"/>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0284" y="538843"/>
            <a:ext cx="1539935" cy="510621"/>
          </a:xfrm>
          <a:prstGeom prst="rect">
            <a:avLst/>
          </a:prstGeom>
        </p:spPr>
      </p:pic>
    </p:spTree>
    <p:extLst>
      <p:ext uri="{BB962C8B-B14F-4D97-AF65-F5344CB8AC3E}">
        <p14:creationId xmlns:p14="http://schemas.microsoft.com/office/powerpoint/2010/main" val="30921762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9A053A7-D5CB-4061-8791-0FEEA70E1B39}" type="slidenum">
              <a:rPr lang="en-US" smtClean="0"/>
              <a:t>‹#›</a:t>
            </a:fld>
            <a:endParaRPr lang="en-US" dirty="0"/>
          </a:p>
        </p:txBody>
      </p:sp>
      <p:sp>
        <p:nvSpPr>
          <p:cNvPr id="26" name="Title 1"/>
          <p:cNvSpPr>
            <a:spLocks noGrp="1"/>
          </p:cNvSpPr>
          <p:nvPr>
            <p:ph type="title"/>
          </p:nvPr>
        </p:nvSpPr>
        <p:spPr>
          <a:xfrm>
            <a:off x="438152" y="524044"/>
            <a:ext cx="11338560" cy="548640"/>
          </a:xfrm>
          <a:noFill/>
        </p:spPr>
        <p:txBody>
          <a:bodyPr>
            <a:normAutofit/>
          </a:bodyPr>
          <a:lstStyle>
            <a:lvl1pPr>
              <a:defRPr sz="3200" b="1" baseline="0">
                <a:solidFill>
                  <a:schemeClr val="tx1"/>
                </a:solidFill>
                <a:latin typeface="+mj-lt"/>
              </a:defRPr>
            </a:lvl1pPr>
          </a:lstStyle>
          <a:p>
            <a:r>
              <a:rPr lang="en-US" dirty="0" smtClean="0"/>
              <a:t>Click to edit Master title style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74" y="6242881"/>
            <a:ext cx="1243123" cy="412202"/>
          </a:xfrm>
          <a:prstGeom prst="rect">
            <a:avLst/>
          </a:prstGeom>
        </p:spPr>
      </p:pic>
      <p:sp>
        <p:nvSpPr>
          <p:cNvPr id="8" name="Rectangle 7"/>
          <p:cNvSpPr>
            <a:spLocks noChangeAspect="1"/>
          </p:cNvSpPr>
          <p:nvPr userDrawn="1"/>
        </p:nvSpPr>
        <p:spPr>
          <a:xfrm rot="2700000">
            <a:off x="10820991" y="-2196586"/>
            <a:ext cx="3503567" cy="3448780"/>
          </a:xfrm>
          <a:prstGeom prst="rect">
            <a:avLst/>
          </a:prstGeom>
          <a:solidFill>
            <a:srgbClr val="5C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bg-BG" dirty="0" smtClean="0"/>
              <a:t> </a:t>
            </a:r>
            <a:endParaRPr lang="en-US" dirty="0"/>
          </a:p>
        </p:txBody>
      </p:sp>
      <p:sp>
        <p:nvSpPr>
          <p:cNvPr id="4" name="Content Placeholder 3"/>
          <p:cNvSpPr>
            <a:spLocks noGrp="1"/>
          </p:cNvSpPr>
          <p:nvPr>
            <p:ph sz="quarter" idx="13" hasCustomPrompt="1"/>
          </p:nvPr>
        </p:nvSpPr>
        <p:spPr>
          <a:xfrm>
            <a:off x="438150" y="1486894"/>
            <a:ext cx="5493523" cy="4261444"/>
          </a:xfrm>
        </p:spPr>
        <p:txBody>
          <a:bodyPr/>
          <a:lstStyle>
            <a:lvl2pPr marL="182880" indent="-182880">
              <a:defRPr sz="2400"/>
            </a:lvl2pPr>
            <a:lvl3pPr marL="457200" indent="-182880">
              <a:defRPr/>
            </a:lvl3pPr>
            <a:lvl4pPr marL="731520" indent="-182880">
              <a:defRPr/>
            </a:lvl4pPr>
            <a:lvl5pPr marL="1005840" indent="-18288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4" hasCustomPrompt="1"/>
          </p:nvPr>
        </p:nvSpPr>
        <p:spPr>
          <a:xfrm>
            <a:off x="6283189" y="1486894"/>
            <a:ext cx="5493523" cy="4261444"/>
          </a:xfrm>
        </p:spPr>
        <p:txBody>
          <a:bodyPr/>
          <a:lstStyle>
            <a:lvl2pPr marL="182880" indent="-182880">
              <a:defRPr sz="2400"/>
            </a:lvl2pPr>
            <a:lvl3pPr marL="457200" indent="-182880">
              <a:defRPr/>
            </a:lvl3pPr>
            <a:lvl4pPr marL="731520" indent="-182880">
              <a:defRPr/>
            </a:lvl4pPr>
            <a:lvl5pPr marL="1005840" indent="-18288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Box 10"/>
          <p:cNvSpPr txBox="1"/>
          <p:nvPr userDrawn="1"/>
        </p:nvSpPr>
        <p:spPr>
          <a:xfrm>
            <a:off x="438152" y="6496601"/>
            <a:ext cx="1343023" cy="215444"/>
          </a:xfrm>
          <a:prstGeom prst="rect">
            <a:avLst/>
          </a:prstGeom>
          <a:noFill/>
        </p:spPr>
        <p:txBody>
          <a:bodyPr wrap="square" rtlCol="0">
            <a:spAutoFit/>
          </a:bodyPr>
          <a:lstStyle/>
          <a:p>
            <a:r>
              <a:rPr lang="en-US" sz="800" cap="all" baseline="0" dirty="0" smtClean="0">
                <a:solidFill>
                  <a:srgbClr val="7E8289"/>
                </a:solidFill>
                <a:latin typeface="+mn-lt"/>
                <a:ea typeface="Open Sans" panose="020B0606030504020204" pitchFamily="34" charset="0"/>
                <a:cs typeface="Open Sans" panose="020B0606030504020204" pitchFamily="34" charset="0"/>
              </a:rPr>
              <a:t>Confidential</a:t>
            </a:r>
            <a:endParaRPr lang="en-US" sz="800" cap="all" baseline="0" dirty="0">
              <a:solidFill>
                <a:srgbClr val="7E8289"/>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44723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Rectangle 2"/>
          <p:cNvSpPr>
            <a:spLocks noChangeAspect="1"/>
          </p:cNvSpPr>
          <p:nvPr userDrawn="1"/>
        </p:nvSpPr>
        <p:spPr>
          <a:xfrm rot="2700000">
            <a:off x="10813040" y="-2196586"/>
            <a:ext cx="3503567" cy="3448780"/>
          </a:xfrm>
          <a:prstGeom prst="rect">
            <a:avLst/>
          </a:prstGeom>
          <a:solidFill>
            <a:srgbClr val="5C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bg-BG" dirty="0" smtClean="0"/>
              <a:t> </a:t>
            </a:r>
            <a:endParaRPr lang="en-US" dirty="0"/>
          </a:p>
        </p:txBody>
      </p:sp>
      <p:sp>
        <p:nvSpPr>
          <p:cNvPr id="7" name="Slide Number Placeholder 6"/>
          <p:cNvSpPr>
            <a:spLocks noGrp="1"/>
          </p:cNvSpPr>
          <p:nvPr>
            <p:ph type="sldNum" sz="quarter" idx="12"/>
          </p:nvPr>
        </p:nvSpPr>
        <p:spPr/>
        <p:txBody>
          <a:bodyPr/>
          <a:lstStyle/>
          <a:p>
            <a:fld id="{A9A053A7-D5CB-4061-8791-0FEEA70E1B39}" type="slidenum">
              <a:rPr lang="en-US" smtClean="0"/>
              <a:t>‹#›</a:t>
            </a:fld>
            <a:endParaRPr lang="en-US" dirty="0"/>
          </a:p>
        </p:txBody>
      </p:sp>
      <p:sp>
        <p:nvSpPr>
          <p:cNvPr id="26" name="Title 1"/>
          <p:cNvSpPr>
            <a:spLocks noGrp="1"/>
          </p:cNvSpPr>
          <p:nvPr>
            <p:ph type="title"/>
          </p:nvPr>
        </p:nvSpPr>
        <p:spPr>
          <a:xfrm>
            <a:off x="438152" y="524044"/>
            <a:ext cx="11338560" cy="548640"/>
          </a:xfrm>
          <a:noFill/>
        </p:spPr>
        <p:txBody>
          <a:bodyPr>
            <a:normAutofit/>
          </a:bodyPr>
          <a:lstStyle>
            <a:lvl1pPr>
              <a:defRPr sz="3200" b="1" baseline="0">
                <a:solidFill>
                  <a:schemeClr val="tx1"/>
                </a:solidFill>
                <a:latin typeface="+mj-lt"/>
              </a:defRPr>
            </a:lvl1pPr>
          </a:lstStyle>
          <a:p>
            <a:r>
              <a:rPr lang="en-US" dirty="0" smtClean="0"/>
              <a:t>Click to edit Master title style</a:t>
            </a:r>
            <a:endParaRPr lang="en-US" dirty="0"/>
          </a:p>
        </p:txBody>
      </p:sp>
      <p:sp>
        <p:nvSpPr>
          <p:cNvPr id="9" name="Content Placeholder 3"/>
          <p:cNvSpPr>
            <a:spLocks noGrp="1"/>
          </p:cNvSpPr>
          <p:nvPr>
            <p:ph sz="quarter" idx="13" hasCustomPrompt="1"/>
          </p:nvPr>
        </p:nvSpPr>
        <p:spPr>
          <a:xfrm>
            <a:off x="438150" y="1812896"/>
            <a:ext cx="11338562" cy="3935441"/>
          </a:xfrm>
        </p:spPr>
        <p:txBody>
          <a:bodyPr/>
          <a:lstStyle>
            <a:lvl2pPr marL="182880" indent="-182880">
              <a:defRPr sz="2400"/>
            </a:lvl2pPr>
            <a:lvl3pPr marL="457200" indent="-182880">
              <a:defRPr/>
            </a:lvl3pPr>
            <a:lvl4pPr marL="731520" indent="-182880">
              <a:defRPr/>
            </a:lvl4pPr>
            <a:lvl5pPr marL="1005840" indent="-18288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438152" y="6496601"/>
            <a:ext cx="1343023" cy="215444"/>
          </a:xfrm>
          <a:prstGeom prst="rect">
            <a:avLst/>
          </a:prstGeom>
          <a:noFill/>
        </p:spPr>
        <p:txBody>
          <a:bodyPr wrap="square" rtlCol="0">
            <a:spAutoFit/>
          </a:bodyPr>
          <a:lstStyle/>
          <a:p>
            <a:r>
              <a:rPr lang="en-US" sz="800" cap="all" baseline="0" dirty="0" smtClean="0">
                <a:solidFill>
                  <a:srgbClr val="7E8289"/>
                </a:solidFill>
                <a:latin typeface="+mn-lt"/>
                <a:ea typeface="Open Sans" panose="020B0606030504020204" pitchFamily="34" charset="0"/>
                <a:cs typeface="Open Sans" panose="020B0606030504020204" pitchFamily="34" charset="0"/>
              </a:rPr>
              <a:t>Confidential</a:t>
            </a:r>
            <a:endParaRPr lang="en-US" sz="800" cap="all" baseline="0" dirty="0">
              <a:solidFill>
                <a:srgbClr val="7E8289"/>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74" y="6242881"/>
            <a:ext cx="1243123" cy="412202"/>
          </a:xfrm>
          <a:prstGeom prst="rect">
            <a:avLst/>
          </a:prstGeom>
        </p:spPr>
      </p:pic>
    </p:spTree>
    <p:extLst>
      <p:ext uri="{BB962C8B-B14F-4D97-AF65-F5344CB8AC3E}">
        <p14:creationId xmlns:p14="http://schemas.microsoft.com/office/powerpoint/2010/main" val="421490727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a:spLocks noChangeAspect="1"/>
          </p:cNvSpPr>
          <p:nvPr userDrawn="1"/>
        </p:nvSpPr>
        <p:spPr>
          <a:xfrm rot="2700000">
            <a:off x="10813040" y="-2196586"/>
            <a:ext cx="3503567" cy="3448780"/>
          </a:xfrm>
          <a:prstGeom prst="rect">
            <a:avLst/>
          </a:prstGeom>
          <a:solidFill>
            <a:srgbClr val="5C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bg-BG" dirty="0" smtClean="0"/>
              <a:t> </a:t>
            </a:r>
            <a:endParaRPr lang="en-US" dirty="0"/>
          </a:p>
        </p:txBody>
      </p:sp>
      <p:sp>
        <p:nvSpPr>
          <p:cNvPr id="7" name="Slide Number Placeholder 6"/>
          <p:cNvSpPr>
            <a:spLocks noGrp="1"/>
          </p:cNvSpPr>
          <p:nvPr>
            <p:ph type="sldNum" sz="quarter" idx="12"/>
          </p:nvPr>
        </p:nvSpPr>
        <p:spPr/>
        <p:txBody>
          <a:bodyPr/>
          <a:lstStyle/>
          <a:p>
            <a:fld id="{A9A053A7-D5CB-4061-8791-0FEEA70E1B39}" type="slidenum">
              <a:rPr lang="en-US" smtClean="0"/>
              <a:t>‹#›</a:t>
            </a:fld>
            <a:endParaRPr lang="en-US" dirty="0"/>
          </a:p>
        </p:txBody>
      </p:sp>
      <p:sp>
        <p:nvSpPr>
          <p:cNvPr id="26" name="Title 1"/>
          <p:cNvSpPr>
            <a:spLocks noGrp="1"/>
          </p:cNvSpPr>
          <p:nvPr>
            <p:ph type="title"/>
          </p:nvPr>
        </p:nvSpPr>
        <p:spPr>
          <a:xfrm>
            <a:off x="438152" y="524044"/>
            <a:ext cx="11338560" cy="548640"/>
          </a:xfrm>
          <a:noFill/>
        </p:spPr>
        <p:txBody>
          <a:bodyPr>
            <a:normAutofit/>
          </a:bodyPr>
          <a:lstStyle>
            <a:lvl1pPr>
              <a:defRPr sz="3200" b="1" baseline="0">
                <a:solidFill>
                  <a:schemeClr val="tx1"/>
                </a:solidFill>
                <a:latin typeface="+mj-lt"/>
              </a:defRPr>
            </a:lvl1pPr>
          </a:lstStyle>
          <a:p>
            <a:r>
              <a:rPr lang="en-US" dirty="0" smtClean="0"/>
              <a:t>Click to edit Master title style</a:t>
            </a:r>
            <a:endParaRPr lang="en-US" dirty="0"/>
          </a:p>
        </p:txBody>
      </p:sp>
      <p:sp>
        <p:nvSpPr>
          <p:cNvPr id="10" name="TextBox 9"/>
          <p:cNvSpPr txBox="1"/>
          <p:nvPr userDrawn="1"/>
        </p:nvSpPr>
        <p:spPr>
          <a:xfrm>
            <a:off x="438152" y="6496601"/>
            <a:ext cx="1343023" cy="215444"/>
          </a:xfrm>
          <a:prstGeom prst="rect">
            <a:avLst/>
          </a:prstGeom>
          <a:noFill/>
        </p:spPr>
        <p:txBody>
          <a:bodyPr wrap="square" rtlCol="0">
            <a:spAutoFit/>
          </a:bodyPr>
          <a:lstStyle/>
          <a:p>
            <a:r>
              <a:rPr lang="en-US" sz="800" cap="all" baseline="0" dirty="0" smtClean="0">
                <a:solidFill>
                  <a:srgbClr val="7E8289"/>
                </a:solidFill>
                <a:latin typeface="+mn-lt"/>
                <a:ea typeface="Open Sans" panose="020B0606030504020204" pitchFamily="34" charset="0"/>
                <a:cs typeface="Open Sans" panose="020B0606030504020204" pitchFamily="34" charset="0"/>
              </a:rPr>
              <a:t>Confidential</a:t>
            </a:r>
            <a:endParaRPr lang="en-US" sz="800" cap="all" baseline="0" dirty="0">
              <a:solidFill>
                <a:srgbClr val="7E8289"/>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74" y="6242881"/>
            <a:ext cx="1243123" cy="412202"/>
          </a:xfrm>
          <a:prstGeom prst="rect">
            <a:avLst/>
          </a:prstGeom>
        </p:spPr>
      </p:pic>
    </p:spTree>
    <p:extLst>
      <p:ext uri="{BB962C8B-B14F-4D97-AF65-F5344CB8AC3E}">
        <p14:creationId xmlns:p14="http://schemas.microsoft.com/office/powerpoint/2010/main" val="140875684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no logo">
    <p:spTree>
      <p:nvGrpSpPr>
        <p:cNvPr id="1" name=""/>
        <p:cNvGrpSpPr/>
        <p:nvPr/>
      </p:nvGrpSpPr>
      <p:grpSpPr>
        <a:xfrm>
          <a:off x="0" y="0"/>
          <a:ext cx="0" cy="0"/>
          <a:chOff x="0" y="0"/>
          <a:chExt cx="0" cy="0"/>
        </a:xfrm>
      </p:grpSpPr>
      <p:sp>
        <p:nvSpPr>
          <p:cNvPr id="3" name="Rectangle 2"/>
          <p:cNvSpPr>
            <a:spLocks noChangeAspect="1"/>
          </p:cNvSpPr>
          <p:nvPr userDrawn="1"/>
        </p:nvSpPr>
        <p:spPr>
          <a:xfrm rot="2700000">
            <a:off x="10813040" y="-2196586"/>
            <a:ext cx="3503567" cy="34487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bg-BG" dirty="0" smtClean="0"/>
              <a:t> </a:t>
            </a:r>
            <a:endParaRPr lang="en-US" dirty="0"/>
          </a:p>
        </p:txBody>
      </p:sp>
      <p:sp>
        <p:nvSpPr>
          <p:cNvPr id="7" name="Slide Number Placeholder 6"/>
          <p:cNvSpPr>
            <a:spLocks noGrp="1"/>
          </p:cNvSpPr>
          <p:nvPr>
            <p:ph type="sldNum" sz="quarter" idx="12"/>
          </p:nvPr>
        </p:nvSpPr>
        <p:spPr/>
        <p:txBody>
          <a:bodyPr/>
          <a:lstStyle/>
          <a:p>
            <a:fld id="{A9A053A7-D5CB-4061-8791-0FEEA70E1B39}" type="slidenum">
              <a:rPr lang="en-US" smtClean="0"/>
              <a:t>‹#›</a:t>
            </a:fld>
            <a:endParaRPr lang="en-US" dirty="0"/>
          </a:p>
        </p:txBody>
      </p:sp>
      <p:sp>
        <p:nvSpPr>
          <p:cNvPr id="26" name="Title 1"/>
          <p:cNvSpPr>
            <a:spLocks noGrp="1"/>
          </p:cNvSpPr>
          <p:nvPr>
            <p:ph type="title"/>
          </p:nvPr>
        </p:nvSpPr>
        <p:spPr>
          <a:xfrm>
            <a:off x="438152" y="524044"/>
            <a:ext cx="11338560" cy="548640"/>
          </a:xfrm>
          <a:noFill/>
        </p:spPr>
        <p:txBody>
          <a:bodyPr>
            <a:normAutofit/>
          </a:bodyPr>
          <a:lstStyle>
            <a:lvl1pPr>
              <a:defRPr sz="3200" b="1" baseline="0">
                <a:solidFill>
                  <a:schemeClr val="tx1"/>
                </a:solidFill>
                <a:latin typeface="+mj-lt"/>
              </a:defRPr>
            </a:lvl1pPr>
          </a:lstStyle>
          <a:p>
            <a:r>
              <a:rPr lang="en-US" dirty="0" smtClean="0"/>
              <a:t>Click to edit Master title style</a:t>
            </a:r>
            <a:endParaRPr lang="en-US" dirty="0"/>
          </a:p>
        </p:txBody>
      </p:sp>
      <p:sp>
        <p:nvSpPr>
          <p:cNvPr id="10" name="TextBox 9"/>
          <p:cNvSpPr txBox="1"/>
          <p:nvPr userDrawn="1"/>
        </p:nvSpPr>
        <p:spPr>
          <a:xfrm>
            <a:off x="438152" y="6496601"/>
            <a:ext cx="1343023" cy="215444"/>
          </a:xfrm>
          <a:prstGeom prst="rect">
            <a:avLst/>
          </a:prstGeom>
          <a:noFill/>
        </p:spPr>
        <p:txBody>
          <a:bodyPr wrap="square" rtlCol="0">
            <a:spAutoFit/>
          </a:bodyPr>
          <a:lstStyle/>
          <a:p>
            <a:r>
              <a:rPr lang="en-US" sz="800" cap="all" baseline="0" dirty="0" smtClean="0">
                <a:solidFill>
                  <a:srgbClr val="7E8289"/>
                </a:solidFill>
                <a:latin typeface="+mn-lt"/>
                <a:ea typeface="Open Sans" panose="020B0606030504020204" pitchFamily="34" charset="0"/>
                <a:cs typeface="Open Sans" panose="020B0606030504020204" pitchFamily="34" charset="0"/>
              </a:rPr>
              <a:t>Confidential</a:t>
            </a:r>
            <a:endParaRPr lang="en-US" sz="800" cap="all" baseline="0" dirty="0">
              <a:solidFill>
                <a:srgbClr val="7E8289"/>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167053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152" y="405517"/>
            <a:ext cx="11210923" cy="1285172"/>
          </a:xfrm>
          <a:prstGeom prst="rect">
            <a:avLst/>
          </a:prstGeom>
        </p:spPr>
        <p:txBody>
          <a:bodyPr vert="horz" lIns="91440" tIns="45720" rIns="91440" bIns="45720" rtlCol="0" anchor="ctr">
            <a:normAutofit/>
          </a:bodyPr>
          <a:lstStyle/>
          <a:p>
            <a:r>
              <a:rPr lang="en-US" dirty="0" smtClean="0"/>
              <a:t>CLICK TO EDIT MASTER SLIDE TITLE</a:t>
            </a:r>
            <a:endParaRPr lang="en-US" dirty="0"/>
          </a:p>
        </p:txBody>
      </p:sp>
      <p:sp>
        <p:nvSpPr>
          <p:cNvPr id="3" name="Text Placeholder 2"/>
          <p:cNvSpPr>
            <a:spLocks noGrp="1"/>
          </p:cNvSpPr>
          <p:nvPr>
            <p:ph type="body" idx="1"/>
          </p:nvPr>
        </p:nvSpPr>
        <p:spPr>
          <a:xfrm>
            <a:off x="438152" y="2035535"/>
            <a:ext cx="11210923" cy="4141428"/>
          </a:xfrm>
          <a:prstGeom prst="rect">
            <a:avLst/>
          </a:prstGeom>
        </p:spPr>
        <p:txBody>
          <a:bodyPr vert="horz" lIns="91440" tIns="45720" rIns="91440" bIns="45720" rtlCol="0">
            <a:normAutofit/>
          </a:bodyPr>
          <a:lstStyle/>
          <a:p>
            <a:pPr lvl="0"/>
            <a:r>
              <a:rPr lang="en-US" dirty="0" smtClean="0"/>
              <a:t>Click to edit master slide subtitle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5591176" y="6516569"/>
            <a:ext cx="600075" cy="232808"/>
          </a:xfrm>
          <a:prstGeom prst="rect">
            <a:avLst/>
          </a:prstGeom>
        </p:spPr>
        <p:txBody>
          <a:bodyPr vert="horz" lIns="91440" tIns="45720" rIns="91440" bIns="45720" rtlCol="0" anchor="ctr"/>
          <a:lstStyle>
            <a:lvl1pPr algn="r">
              <a:defRPr sz="1200">
                <a:solidFill>
                  <a:schemeClr val="tx1">
                    <a:tint val="75000"/>
                  </a:schemeClr>
                </a:solidFill>
              </a:defRPr>
            </a:lvl1pPr>
          </a:lstStyle>
          <a:p>
            <a:fld id="{A9A053A7-D5CB-4061-8791-0FEEA70E1B39}" type="slidenum">
              <a:rPr lang="en-US" smtClean="0"/>
              <a:t>‹#›</a:t>
            </a:fld>
            <a:endParaRPr lang="en-US" dirty="0"/>
          </a:p>
        </p:txBody>
      </p:sp>
    </p:spTree>
    <p:extLst>
      <p:ext uri="{BB962C8B-B14F-4D97-AF65-F5344CB8AC3E}">
        <p14:creationId xmlns:p14="http://schemas.microsoft.com/office/powerpoint/2010/main" val="4242830031"/>
      </p:ext>
    </p:extLst>
  </p:cSld>
  <p:clrMap bg1="lt1" tx1="dk1" bg2="lt2" tx2="dk2" accent1="accent1" accent2="accent2" accent3="accent3" accent4="accent4" accent5="accent5" accent6="accent6" hlink="hlink" folHlink="folHlink"/>
  <p:sldLayoutIdLst>
    <p:sldLayoutId id="2147483674" r:id="rId1"/>
    <p:sldLayoutId id="2147483689" r:id="rId2"/>
    <p:sldLayoutId id="2147483685" r:id="rId3"/>
    <p:sldLayoutId id="2147483686" r:id="rId4"/>
    <p:sldLayoutId id="2147483687" r:id="rId5"/>
    <p:sldLayoutId id="2147483688"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b="0" kern="1200" baseline="0">
          <a:solidFill>
            <a:schemeClr val="tx1"/>
          </a:solidFill>
          <a:latin typeface="+mj-lt"/>
          <a:ea typeface="Open Sans Light" panose="020B0306030504020204" pitchFamily="34" charset="0"/>
          <a:cs typeface="Open Sans Light" panose="020B0306030504020204" pitchFamily="34" charset="0"/>
        </a:defRPr>
      </a:lvl1pPr>
    </p:titleStyle>
    <p:bodyStyle>
      <a:lvl1pPr marL="182880" indent="-182880" algn="l" defTabSz="91440" rtl="0" eaLnBrk="1" latinLnBrk="0" hangingPunct="1">
        <a:lnSpc>
          <a:spcPct val="90000"/>
        </a:lnSpc>
        <a:spcBef>
          <a:spcPts val="1000"/>
        </a:spcBef>
        <a:buClr>
          <a:srgbClr val="5CE600"/>
        </a:buClr>
        <a:buSzPct val="80000"/>
        <a:buFont typeface="Arial" panose="020B0604020202020204" pitchFamily="34" charset="0"/>
        <a:buChar char="•"/>
        <a:defRPr sz="3600" kern="1200" baseline="0">
          <a:solidFill>
            <a:schemeClr val="tx1"/>
          </a:solidFill>
          <a:latin typeface="+mn-lt"/>
          <a:ea typeface="Open Sans Light" panose="020B0306030504020204" pitchFamily="34" charset="0"/>
          <a:cs typeface="Open Sans Light" panose="020B0306030504020204" pitchFamily="34" charset="0"/>
        </a:defRPr>
      </a:lvl1pPr>
      <a:lvl2pPr marL="457200" indent="-182880" algn="l" defTabSz="914400" rtl="0" eaLnBrk="1" latinLnBrk="0" hangingPunct="1">
        <a:lnSpc>
          <a:spcPct val="90000"/>
        </a:lnSpc>
        <a:spcBef>
          <a:spcPts val="500"/>
        </a:spcBef>
        <a:buClr>
          <a:srgbClr val="5CE600"/>
        </a:buClr>
        <a:buSzPct val="80000"/>
        <a:buFont typeface="Arial" panose="020B0604020202020204" pitchFamily="34" charset="0"/>
        <a:buChar char="•"/>
        <a:tabLst>
          <a:tab pos="301752" algn="l"/>
        </a:tabLst>
        <a:defRPr sz="2800" kern="1200" baseline="0">
          <a:solidFill>
            <a:srgbClr val="21242C"/>
          </a:solidFill>
          <a:latin typeface="+mn-lt"/>
          <a:ea typeface="Open Sans Light" panose="020B0306030504020204" pitchFamily="34" charset="0"/>
          <a:cs typeface="Open Sans Light" panose="020B0306030504020204" pitchFamily="34" charset="0"/>
        </a:defRPr>
      </a:lvl2pPr>
      <a:lvl3pPr marL="73152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2000" kern="1200" baseline="0">
          <a:solidFill>
            <a:srgbClr val="21242C"/>
          </a:solidFill>
          <a:latin typeface="+mn-lt"/>
          <a:ea typeface="Open Sans" panose="020B0606030504020204" pitchFamily="34" charset="0"/>
          <a:cs typeface="Open Sans" panose="020B0606030504020204" pitchFamily="34" charset="0"/>
        </a:defRPr>
      </a:lvl3pPr>
      <a:lvl4pPr marL="100584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800" kern="1200" baseline="0">
          <a:solidFill>
            <a:srgbClr val="21242C"/>
          </a:solidFill>
          <a:latin typeface="+mn-lt"/>
          <a:ea typeface="Open Sans" panose="020B0606030504020204" pitchFamily="34" charset="0"/>
          <a:cs typeface="Open Sans" panose="020B0606030504020204" pitchFamily="34" charset="0"/>
        </a:defRPr>
      </a:lvl4pPr>
      <a:lvl5pPr marL="128016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600" kern="1200" baseline="0">
          <a:solidFill>
            <a:srgbClr val="21242C"/>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www.amazon.com/Visualize-This-FlowingData-Visualization-Statistics/dp/0470944889/ref=sr_1_1?s=books&amp;ie=UTF8&amp;qid=1444402975&amp;sr=1-1&amp;keywords=visualize+this" TargetMode="External"/><Relationship Id="rId3" Type="http://schemas.openxmlformats.org/officeDocument/2006/relationships/image" Target="../media/image23.jpeg"/><Relationship Id="rId7" Type="http://schemas.openxmlformats.org/officeDocument/2006/relationships/image" Target="../media/image25.jpeg"/><Relationship Id="rId2" Type="http://schemas.openxmlformats.org/officeDocument/2006/relationships/hyperlink" Target="http://www.amazon.com/Now-You-See-Visualization-Quantitative/dp/0970601980/ref=sr_1_1?s=books&amp;ie=UTF8&amp;qid=1444402825&amp;sr=1-1&amp;keywords=now+you+see+it" TargetMode="External"/><Relationship Id="rId1" Type="http://schemas.openxmlformats.org/officeDocument/2006/relationships/slideLayout" Target="../slideLayouts/slideLayout3.xml"/><Relationship Id="rId6" Type="http://schemas.openxmlformats.org/officeDocument/2006/relationships/hyperlink" Target="http://www.amazon.com/Visual-Display-Quantitative-Information/dp/0961392142/ref=sr_1_1?s=books&amp;ie=UTF8&amp;qid=1444402880&amp;sr=1-1&amp;keywords=tufte" TargetMode="External"/><Relationship Id="rId11" Type="http://schemas.openxmlformats.org/officeDocument/2006/relationships/image" Target="../media/image27.jpeg"/><Relationship Id="rId5" Type="http://schemas.openxmlformats.org/officeDocument/2006/relationships/image" Target="../media/image24.jpeg"/><Relationship Id="rId10" Type="http://schemas.openxmlformats.org/officeDocument/2006/relationships/hyperlink" Target="http://www.amazon.com/Data-Points-Visualization-Means-Something/dp/111846219X/ref=sr_1_2?s=books&amp;ie=UTF8&amp;qid=1444402975&amp;sr=1-2&amp;keywords=visualize+this" TargetMode="External"/><Relationship Id="rId4" Type="http://schemas.openxmlformats.org/officeDocument/2006/relationships/hyperlink" Target="http://www.amazon.com/Show-Me-Numbers-Designing-Enlighten/dp/0970601999" TargetMode="External"/><Relationship Id="rId9"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hyperlink" Target="http://www.businessinsider.com/category/chart-of-the-day" TargetMode="External"/><Relationship Id="rId2" Type="http://schemas.openxmlformats.org/officeDocument/2006/relationships/hyperlink" Target="http://www.theguardian.com/data" TargetMode="External"/><Relationship Id="rId1" Type="http://schemas.openxmlformats.org/officeDocument/2006/relationships/slideLayout" Target="../slideLayouts/slideLayout4.xml"/><Relationship Id="rId6" Type="http://schemas.openxmlformats.org/officeDocument/2006/relationships/hyperlink" Target="http://junkcharts.typepad.com/junk_charts/" TargetMode="External"/><Relationship Id="rId5" Type="http://schemas.openxmlformats.org/officeDocument/2006/relationships/hyperlink" Target="http://www.informationisbeautiful.net/" TargetMode="External"/><Relationship Id="rId4" Type="http://schemas.openxmlformats.org/officeDocument/2006/relationships/hyperlink" Target="http://flowingdata.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smtClean="0"/>
              <a:t>Data Visualization</a:t>
            </a:r>
            <a:endParaRPr lang="en-US" dirty="0"/>
          </a:p>
        </p:txBody>
      </p:sp>
      <p:sp>
        <p:nvSpPr>
          <p:cNvPr id="6" name="Subtitle 5"/>
          <p:cNvSpPr>
            <a:spLocks noGrp="1"/>
          </p:cNvSpPr>
          <p:nvPr>
            <p:ph type="subTitle" idx="1"/>
          </p:nvPr>
        </p:nvSpPr>
        <p:spPr/>
        <p:txBody>
          <a:bodyPr>
            <a:normAutofit lnSpcReduction="10000"/>
          </a:bodyPr>
          <a:lstStyle/>
          <a:p>
            <a:r>
              <a:rPr lang="en-US" dirty="0" smtClean="0"/>
              <a:t>Katelina Boykova</a:t>
            </a:r>
            <a:endParaRPr lang="en-US" dirty="0"/>
          </a:p>
        </p:txBody>
      </p:sp>
      <p:sp>
        <p:nvSpPr>
          <p:cNvPr id="7" name="Text Placeholder 6"/>
          <p:cNvSpPr>
            <a:spLocks noGrp="1"/>
          </p:cNvSpPr>
          <p:nvPr>
            <p:ph type="body" sz="quarter" idx="13"/>
          </p:nvPr>
        </p:nvSpPr>
        <p:spPr/>
        <p:txBody>
          <a:bodyPr/>
          <a:lstStyle/>
          <a:p>
            <a:r>
              <a:rPr lang="en-US" dirty="0" smtClean="0"/>
              <a:t>15 October 2015</a:t>
            </a:r>
            <a:endParaRPr lang="en-US" dirty="0"/>
          </a:p>
        </p:txBody>
      </p:sp>
      <p:sp>
        <p:nvSpPr>
          <p:cNvPr id="2" name="Rectangle 1"/>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704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power of visual perception</a:t>
            </a:r>
            <a:endParaRPr lang="en-US" dirty="0"/>
          </a:p>
        </p:txBody>
      </p:sp>
      <p:sp>
        <p:nvSpPr>
          <p:cNvPr id="3" name="Content Placeholder 2"/>
          <p:cNvSpPr>
            <a:spLocks noGrp="1"/>
          </p:cNvSpPr>
          <p:nvPr>
            <p:ph sz="quarter" idx="13"/>
          </p:nvPr>
        </p:nvSpPr>
        <p:spPr>
          <a:xfrm>
            <a:off x="438150" y="1812896"/>
            <a:ext cx="4284925" cy="3935441"/>
          </a:xfrm>
        </p:spPr>
        <p:txBody>
          <a:bodyPr>
            <a:normAutofit/>
          </a:bodyPr>
          <a:lstStyle/>
          <a:p>
            <a:r>
              <a:rPr lang="en-US" sz="2000" dirty="0" smtClean="0"/>
              <a:t>Domestic sales were much higher</a:t>
            </a:r>
          </a:p>
          <a:p>
            <a:r>
              <a:rPr lang="en-US" sz="2000" dirty="0" smtClean="0"/>
              <a:t>Domestic sales trended upward</a:t>
            </a:r>
          </a:p>
          <a:p>
            <a:r>
              <a:rPr lang="en-US" sz="2000" dirty="0" smtClean="0"/>
              <a:t>August was an exception</a:t>
            </a:r>
          </a:p>
          <a:p>
            <a:r>
              <a:rPr lang="en-US" sz="2000" dirty="0" smtClean="0"/>
              <a:t>Domestic sales exhibited a monthly pattern – up, up, down (“hockey stick”)</a:t>
            </a:r>
          </a:p>
        </p:txBody>
      </p:sp>
      <p:graphicFrame>
        <p:nvGraphicFramePr>
          <p:cNvPr id="5" name="Chart 4"/>
          <p:cNvGraphicFramePr/>
          <p:nvPr>
            <p:extLst>
              <p:ext uri="{D42A27DB-BD31-4B8C-83A1-F6EECF244321}">
                <p14:modId xmlns:p14="http://schemas.microsoft.com/office/powerpoint/2010/main" val="708873719"/>
              </p:ext>
            </p:extLst>
          </p:nvPr>
        </p:nvGraphicFramePr>
        <p:xfrm>
          <a:off x="4723075" y="1796040"/>
          <a:ext cx="6928455" cy="4007957"/>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4723075" y="1812896"/>
            <a:ext cx="766557" cy="400110"/>
          </a:xfrm>
          <a:prstGeom prst="rect">
            <a:avLst/>
          </a:prstGeom>
        </p:spPr>
        <p:txBody>
          <a:bodyPr wrap="none">
            <a:spAutoFit/>
          </a:bodyPr>
          <a:lstStyle/>
          <a:p>
            <a:r>
              <a:rPr lang="en-US" sz="1000" dirty="0" smtClean="0">
                <a:solidFill>
                  <a:sysClr val="windowText" lastClr="000000"/>
                </a:solidFill>
              </a:rPr>
              <a:t>USD</a:t>
            </a:r>
          </a:p>
          <a:p>
            <a:r>
              <a:rPr lang="en-US" sz="1000" dirty="0" smtClean="0">
                <a:solidFill>
                  <a:sysClr val="windowText" lastClr="000000"/>
                </a:solidFill>
              </a:rPr>
              <a:t>(thousands)</a:t>
            </a:r>
            <a:endParaRPr lang="en-US" sz="1000" dirty="0"/>
          </a:p>
        </p:txBody>
      </p:sp>
      <p:sp>
        <p:nvSpPr>
          <p:cNvPr id="6" name="Rectangle 5"/>
          <p:cNvSpPr/>
          <p:nvPr/>
        </p:nvSpPr>
        <p:spPr>
          <a:xfrm>
            <a:off x="11083450" y="2438169"/>
            <a:ext cx="724557" cy="276999"/>
          </a:xfrm>
          <a:prstGeom prst="rect">
            <a:avLst/>
          </a:prstGeom>
        </p:spPr>
        <p:txBody>
          <a:bodyPr wrap="none">
            <a:spAutoFit/>
          </a:bodyPr>
          <a:lstStyle/>
          <a:p>
            <a:r>
              <a:rPr lang="en-US" sz="1200" dirty="0" smtClean="0">
                <a:solidFill>
                  <a:sysClr val="windowText" lastClr="000000"/>
                </a:solidFill>
              </a:rPr>
              <a:t>Domestic</a:t>
            </a:r>
            <a:endParaRPr lang="en-US" sz="1200" dirty="0"/>
          </a:p>
        </p:txBody>
      </p:sp>
      <p:sp>
        <p:nvSpPr>
          <p:cNvPr id="9" name="Rectangle 8"/>
          <p:cNvSpPr/>
          <p:nvPr/>
        </p:nvSpPr>
        <p:spPr>
          <a:xfrm>
            <a:off x="10932708" y="4634650"/>
            <a:ext cx="906595" cy="276999"/>
          </a:xfrm>
          <a:prstGeom prst="rect">
            <a:avLst/>
          </a:prstGeom>
        </p:spPr>
        <p:txBody>
          <a:bodyPr wrap="none">
            <a:spAutoFit/>
          </a:bodyPr>
          <a:lstStyle/>
          <a:p>
            <a:r>
              <a:rPr lang="en-US" sz="1200" dirty="0" smtClean="0">
                <a:solidFill>
                  <a:sysClr val="windowText" lastClr="000000"/>
                </a:solidFill>
              </a:rPr>
              <a:t>International</a:t>
            </a:r>
            <a:endParaRPr lang="en-US" sz="1200" dirty="0"/>
          </a:p>
        </p:txBody>
      </p:sp>
      <p:sp>
        <p:nvSpPr>
          <p:cNvPr id="8" name="Rectangle 7"/>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084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Thinking with our eyes</a:t>
            </a:r>
            <a:endParaRPr lang="en-US" dirty="0"/>
          </a:p>
        </p:txBody>
      </p:sp>
      <p:sp>
        <p:nvSpPr>
          <p:cNvPr id="6" name="Text Placeholder 5"/>
          <p:cNvSpPr>
            <a:spLocks noGrp="1"/>
          </p:cNvSpPr>
          <p:nvPr>
            <p:ph sz="quarter" idx="13"/>
          </p:nvPr>
        </p:nvSpPr>
        <p:spPr/>
        <p:txBody>
          <a:bodyPr>
            <a:normAutofit/>
          </a:bodyPr>
          <a:lstStyle/>
          <a:p>
            <a:r>
              <a:rPr lang="en-US" sz="2400" dirty="0" smtClean="0">
                <a:solidFill>
                  <a:sysClr val="windowText" lastClr="000000"/>
                </a:solidFill>
              </a:rPr>
              <a:t>Seeing and thinking collaborate closely to make sense of the world.</a:t>
            </a:r>
          </a:p>
          <a:p>
            <a:r>
              <a:rPr lang="en-US" sz="2400" dirty="0" smtClean="0">
                <a:solidFill>
                  <a:sysClr val="windowText" lastClr="000000"/>
                </a:solidFill>
              </a:rPr>
              <a:t>The human visual system is a pattern seeker. When data is presented in certain ways, the patterns can be easily seen.</a:t>
            </a:r>
          </a:p>
          <a:p>
            <a:r>
              <a:rPr lang="en-US" sz="2400" dirty="0" smtClean="0">
                <a:solidFill>
                  <a:sysClr val="windowText" lastClr="000000"/>
                </a:solidFill>
              </a:rPr>
              <a:t>To use visualization effectively, it takes more than simply displaying data graphically. We must understand how visual perception works.</a:t>
            </a:r>
          </a:p>
        </p:txBody>
      </p:sp>
      <p:sp>
        <p:nvSpPr>
          <p:cNvPr id="4" name="Rectangle 3"/>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8033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Pre-attentive attributes</a:t>
            </a:r>
          </a:p>
        </p:txBody>
      </p:sp>
      <p:sp>
        <p:nvSpPr>
          <p:cNvPr id="6" name="Text Placeholder 5"/>
          <p:cNvSpPr>
            <a:spLocks noGrp="1"/>
          </p:cNvSpPr>
          <p:nvPr>
            <p:ph sz="quarter" idx="13"/>
          </p:nvPr>
        </p:nvSpPr>
        <p:spPr/>
        <p:txBody>
          <a:bodyPr>
            <a:normAutofit/>
          </a:bodyPr>
          <a:lstStyle/>
          <a:p>
            <a:pPr marL="0" indent="0">
              <a:buFont typeface="Arial"/>
              <a:buNone/>
            </a:pPr>
            <a:r>
              <a:rPr lang="en-US" sz="2800" dirty="0">
                <a:solidFill>
                  <a:schemeClr val="accent4"/>
                </a:solidFill>
                <a:latin typeface="Metric Bold" panose="020B0803030202060203" pitchFamily="34" charset="0"/>
              </a:rPr>
              <a:t>A human can distinguish differences in line length, shape orientation, and color (hue) readily without significant processing </a:t>
            </a:r>
            <a:r>
              <a:rPr lang="en-US" sz="2800" dirty="0" smtClean="0">
                <a:solidFill>
                  <a:schemeClr val="accent4"/>
                </a:solidFill>
                <a:latin typeface="Metric Bold" panose="020B0803030202060203" pitchFamily="34" charset="0"/>
              </a:rPr>
              <a:t>effort.</a:t>
            </a:r>
          </a:p>
        </p:txBody>
      </p:sp>
      <p:pic>
        <p:nvPicPr>
          <p:cNvPr id="2" name="Picture 1"/>
          <p:cNvPicPr>
            <a:picLocks noChangeAspect="1"/>
          </p:cNvPicPr>
          <p:nvPr/>
        </p:nvPicPr>
        <p:blipFill>
          <a:blip r:embed="rId2"/>
          <a:stretch>
            <a:fillRect/>
          </a:stretch>
        </p:blipFill>
        <p:spPr>
          <a:xfrm>
            <a:off x="438150" y="2993118"/>
            <a:ext cx="7939309" cy="1905434"/>
          </a:xfrm>
          <a:prstGeom prst="rect">
            <a:avLst/>
          </a:prstGeom>
        </p:spPr>
      </p:pic>
      <p:sp>
        <p:nvSpPr>
          <p:cNvPr id="7" name="Rectangle 6"/>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194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Pre-attentive attributes</a:t>
            </a:r>
          </a:p>
        </p:txBody>
      </p:sp>
      <p:sp>
        <p:nvSpPr>
          <p:cNvPr id="6" name="Text Placeholder 5"/>
          <p:cNvSpPr>
            <a:spLocks noGrp="1"/>
          </p:cNvSpPr>
          <p:nvPr>
            <p:ph sz="quarter" idx="13"/>
          </p:nvPr>
        </p:nvSpPr>
        <p:spPr/>
        <p:txBody>
          <a:bodyPr>
            <a:normAutofit/>
          </a:bodyPr>
          <a:lstStyle/>
          <a:p>
            <a:pPr marL="0" indent="0">
              <a:buFont typeface="Arial"/>
              <a:buNone/>
            </a:pPr>
            <a:r>
              <a:rPr lang="en-US" sz="2800" dirty="0">
                <a:solidFill>
                  <a:schemeClr val="accent4"/>
                </a:solidFill>
                <a:latin typeface="Metric Bold" panose="020B0803030202060203" pitchFamily="34" charset="0"/>
              </a:rPr>
              <a:t>A human can distinguish differences in line length, shape orientation, and color (hue) readily without significant processing </a:t>
            </a:r>
            <a:r>
              <a:rPr lang="en-US" sz="2800" dirty="0" smtClean="0">
                <a:solidFill>
                  <a:schemeClr val="accent4"/>
                </a:solidFill>
                <a:latin typeface="Metric Bold" panose="020B0803030202060203" pitchFamily="34" charset="0"/>
              </a:rPr>
              <a:t>effort.</a:t>
            </a:r>
          </a:p>
        </p:txBody>
      </p:sp>
      <p:pic>
        <p:nvPicPr>
          <p:cNvPr id="3" name="Picture 2"/>
          <p:cNvPicPr>
            <a:picLocks noChangeAspect="1"/>
          </p:cNvPicPr>
          <p:nvPr/>
        </p:nvPicPr>
        <p:blipFill>
          <a:blip r:embed="rId2"/>
          <a:stretch>
            <a:fillRect/>
          </a:stretch>
        </p:blipFill>
        <p:spPr>
          <a:xfrm>
            <a:off x="446101" y="2993118"/>
            <a:ext cx="7939309" cy="1905434"/>
          </a:xfrm>
          <a:prstGeom prst="rect">
            <a:avLst/>
          </a:prstGeom>
        </p:spPr>
      </p:pic>
      <p:sp>
        <p:nvSpPr>
          <p:cNvPr id="7" name="Rectangle 6"/>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696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Pre-attentive attributes</a:t>
            </a:r>
          </a:p>
        </p:txBody>
      </p:sp>
      <p:sp>
        <p:nvSpPr>
          <p:cNvPr id="6" name="Text Placeholder 5"/>
          <p:cNvSpPr>
            <a:spLocks noGrp="1"/>
          </p:cNvSpPr>
          <p:nvPr>
            <p:ph sz="quarter" idx="13"/>
          </p:nvPr>
        </p:nvSpPr>
        <p:spPr>
          <a:xfrm>
            <a:off x="438150" y="1812896"/>
            <a:ext cx="11338562" cy="1129087"/>
          </a:xfrm>
        </p:spPr>
        <p:txBody>
          <a:bodyPr>
            <a:normAutofit/>
          </a:bodyPr>
          <a:lstStyle/>
          <a:p>
            <a:pPr marL="75098" indent="0">
              <a:buFont typeface="Arial"/>
              <a:buNone/>
            </a:pPr>
            <a:r>
              <a:rPr lang="en-US" sz="2800" dirty="0" smtClean="0">
                <a:solidFill>
                  <a:schemeClr val="accent4"/>
                </a:solidFill>
                <a:latin typeface="Metric Bold" panose="020B0803030202060203" pitchFamily="34" charset="0"/>
              </a:rPr>
              <a:t>Effective </a:t>
            </a:r>
            <a:r>
              <a:rPr lang="en-US" sz="2800" dirty="0">
                <a:solidFill>
                  <a:schemeClr val="accent4"/>
                </a:solidFill>
                <a:latin typeface="Metric Bold" panose="020B0803030202060203" pitchFamily="34" charset="0"/>
              </a:rPr>
              <a:t>graphics take advantage of pre-attentive processing and attributes and the relative strength of these attributes</a:t>
            </a:r>
            <a:r>
              <a:rPr lang="en-US" sz="2800" dirty="0" smtClean="0">
                <a:solidFill>
                  <a:schemeClr val="accent4"/>
                </a:solidFill>
                <a:latin typeface="Metric Bold" panose="020B0803030202060203" pitchFamily="34" charset="0"/>
              </a:rPr>
              <a:t>.</a:t>
            </a:r>
            <a:endParaRPr lang="en-US" sz="2400" dirty="0">
              <a:solidFill>
                <a:sysClr val="windowText" lastClr="000000"/>
              </a:solidFill>
            </a:endParaRPr>
          </a:p>
        </p:txBody>
      </p:sp>
      <p:pic>
        <p:nvPicPr>
          <p:cNvPr id="2" name="Picture 1"/>
          <p:cNvPicPr>
            <a:picLocks noChangeAspect="1"/>
          </p:cNvPicPr>
          <p:nvPr/>
        </p:nvPicPr>
        <p:blipFill>
          <a:blip r:embed="rId2"/>
          <a:stretch>
            <a:fillRect/>
          </a:stretch>
        </p:blipFill>
        <p:spPr>
          <a:xfrm>
            <a:off x="438150" y="2780625"/>
            <a:ext cx="9078125" cy="3739730"/>
          </a:xfrm>
          <a:prstGeom prst="rect">
            <a:avLst/>
          </a:prstGeom>
        </p:spPr>
      </p:pic>
      <p:sp>
        <p:nvSpPr>
          <p:cNvPr id="7" name="Rectangle 6"/>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3208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Pre-attentive </a:t>
            </a:r>
            <a:r>
              <a:rPr lang="en-US" dirty="0" smtClean="0"/>
              <a:t>attributes used </a:t>
            </a:r>
            <a:r>
              <a:rPr lang="en-US" dirty="0"/>
              <a:t>in visual displays of data</a:t>
            </a:r>
          </a:p>
        </p:txBody>
      </p:sp>
      <p:sp>
        <p:nvSpPr>
          <p:cNvPr id="3" name="Content Placeholder 2"/>
          <p:cNvSpPr>
            <a:spLocks noGrp="1"/>
          </p:cNvSpPr>
          <p:nvPr>
            <p:ph sz="quarter" idx="13"/>
          </p:nvPr>
        </p:nvSpPr>
        <p:spPr>
          <a:xfrm>
            <a:off x="5857875" y="1609725"/>
            <a:ext cx="5734050" cy="4138612"/>
          </a:xfrm>
        </p:spPr>
        <p:txBody>
          <a:bodyPr>
            <a:normAutofit/>
          </a:bodyPr>
          <a:lstStyle/>
          <a:p>
            <a:pPr marL="0" indent="0">
              <a:buNone/>
            </a:pPr>
            <a:r>
              <a:rPr lang="en-US" sz="2000" dirty="0" smtClean="0"/>
              <a:t>Each of these pre-attentive attributes can be used for one or more information visualization purposes.</a:t>
            </a:r>
          </a:p>
        </p:txBody>
      </p:sp>
      <p:pic>
        <p:nvPicPr>
          <p:cNvPr id="5124" name="Picture 4" descr="http://blog.fusioncharts.com/wp-content/uploads/2014/03/preattentive-attribu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2" y="1072684"/>
            <a:ext cx="4991100" cy="54387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928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Pre-attentive </a:t>
            </a:r>
            <a:r>
              <a:rPr lang="en-US" dirty="0" smtClean="0"/>
              <a:t>attributes used </a:t>
            </a:r>
            <a:r>
              <a:rPr lang="en-US" dirty="0"/>
              <a:t>in visual displays of data</a:t>
            </a:r>
          </a:p>
        </p:txBody>
      </p:sp>
      <p:sp>
        <p:nvSpPr>
          <p:cNvPr id="3" name="Content Placeholder 2"/>
          <p:cNvSpPr>
            <a:spLocks noGrp="1"/>
          </p:cNvSpPr>
          <p:nvPr>
            <p:ph sz="quarter" idx="13"/>
          </p:nvPr>
        </p:nvSpPr>
        <p:spPr>
          <a:xfrm>
            <a:off x="5857875" y="1609725"/>
            <a:ext cx="5734050" cy="4138612"/>
          </a:xfrm>
        </p:spPr>
        <p:txBody>
          <a:bodyPr>
            <a:normAutofit/>
          </a:bodyPr>
          <a:lstStyle/>
          <a:p>
            <a:r>
              <a:rPr lang="en-US" sz="2000" dirty="0"/>
              <a:t>Some</a:t>
            </a:r>
            <a:r>
              <a:rPr lang="en-US" sz="2000" dirty="0" smtClean="0"/>
              <a:t> of these pre-attentive </a:t>
            </a:r>
            <a:r>
              <a:rPr lang="en-US" sz="2000" dirty="0"/>
              <a:t>attributes </a:t>
            </a:r>
            <a:r>
              <a:rPr lang="en-US" sz="2000" dirty="0" smtClean="0"/>
              <a:t>are </a:t>
            </a:r>
            <a:r>
              <a:rPr lang="en-US" sz="2000" dirty="0"/>
              <a:t>perceptually stronger than </a:t>
            </a:r>
            <a:r>
              <a:rPr lang="en-US" sz="2000" dirty="0" smtClean="0"/>
              <a:t>others.</a:t>
            </a:r>
          </a:p>
          <a:p>
            <a:r>
              <a:rPr lang="en-US" sz="2000" dirty="0"/>
              <a:t>Some of these pre-attentive attributes can be perceived quantitatively and can therefore be used to encode numeric </a:t>
            </a:r>
            <a:r>
              <a:rPr lang="en-US" sz="2000" dirty="0" smtClean="0"/>
              <a:t>values.</a:t>
            </a:r>
          </a:p>
          <a:p>
            <a:r>
              <a:rPr lang="en-US" sz="2000" dirty="0"/>
              <a:t>Color </a:t>
            </a:r>
            <a:r>
              <a:rPr lang="en-US" sz="2000" dirty="0" smtClean="0"/>
              <a:t>intensity (grayscale for example) </a:t>
            </a:r>
            <a:r>
              <a:rPr lang="en-US" sz="2000" dirty="0"/>
              <a:t>can be quantitatively perceived to a </a:t>
            </a:r>
            <a:r>
              <a:rPr lang="en-US" sz="2000" dirty="0" smtClean="0"/>
              <a:t>degree, showing that one value </a:t>
            </a:r>
            <a:r>
              <a:rPr lang="en-US" sz="2000" dirty="0"/>
              <a:t>is greater than </a:t>
            </a:r>
            <a:r>
              <a:rPr lang="en-US" sz="2000" dirty="0" smtClean="0"/>
              <a:t>another.</a:t>
            </a:r>
          </a:p>
          <a:p>
            <a:r>
              <a:rPr lang="en-US" sz="2000" dirty="0"/>
              <a:t>An object's </a:t>
            </a:r>
            <a:r>
              <a:rPr lang="en-US" sz="2000" dirty="0" smtClean="0"/>
              <a:t>size in </a:t>
            </a:r>
            <a:r>
              <a:rPr lang="en-US" sz="2000" dirty="0"/>
              <a:t>2-D </a:t>
            </a:r>
            <a:r>
              <a:rPr lang="en-US" sz="2000" dirty="0" smtClean="0"/>
              <a:t>area (simultaneous </a:t>
            </a:r>
            <a:r>
              <a:rPr lang="en-US" sz="2000" dirty="0"/>
              <a:t>perception of both length and </a:t>
            </a:r>
            <a:r>
              <a:rPr lang="en-US" sz="2000" dirty="0" smtClean="0"/>
              <a:t>width) can </a:t>
            </a:r>
            <a:r>
              <a:rPr lang="en-US" sz="2000" dirty="0"/>
              <a:t>be </a:t>
            </a:r>
            <a:r>
              <a:rPr lang="en-US" sz="2000" dirty="0" smtClean="0"/>
              <a:t>perceived quantitatively</a:t>
            </a:r>
            <a:r>
              <a:rPr lang="en-US" sz="2000" dirty="0"/>
              <a:t>, in that we can tell that one object is bigger than another. However, it's </a:t>
            </a:r>
            <a:r>
              <a:rPr lang="en-US" sz="2000" dirty="0" smtClean="0"/>
              <a:t>difficult to </a:t>
            </a:r>
            <a:r>
              <a:rPr lang="en-US" sz="2000" dirty="0"/>
              <a:t>determine by how much they differ.</a:t>
            </a:r>
          </a:p>
          <a:p>
            <a:endParaRPr lang="en-US" sz="2000" dirty="0" smtClean="0"/>
          </a:p>
        </p:txBody>
      </p:sp>
      <p:pic>
        <p:nvPicPr>
          <p:cNvPr id="6146" name="Picture 2" descr="http://media.creativebloq.futurecdn.net/sites/creativebloq.com/files/images/2013/Jenny/preattentive_attribu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 y="1349375"/>
            <a:ext cx="5095875"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0180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13"/>
          <p:cNvSpPr/>
          <p:nvPr/>
        </p:nvSpPr>
        <p:spPr>
          <a:xfrm rot="2700000">
            <a:off x="-6330037" y="-9436"/>
            <a:ext cx="21181501" cy="6441309"/>
          </a:xfrm>
          <a:prstGeom prst="rect">
            <a:avLst/>
          </a:prstGeom>
          <a:solidFill>
            <a:schemeClr val="accent4">
              <a:lumMod val="60000"/>
              <a:lumOff val="40000"/>
            </a:schemeClr>
          </a:solidFill>
          <a:ln w="12700" cap="flat">
            <a:noFill/>
            <a:miter lim="400000"/>
          </a:ln>
          <a:effectLst/>
        </p:spPr>
        <p:txBody>
          <a:bodyPr wrap="square" lIns="0" tIns="0" rIns="0" bIns="0" numCol="1" anchor="ctr">
            <a:noAutofit/>
          </a:bodyPr>
          <a:lstStyle/>
          <a:p>
            <a:pPr lvl="0" algn="ctr">
              <a:defRPr>
                <a:solidFill>
                  <a:srgbClr val="FFFFFF"/>
                </a:solidFill>
                <a:latin typeface="Arial"/>
                <a:ea typeface="Arial"/>
                <a:cs typeface="Arial"/>
                <a:sym typeface="Arial"/>
              </a:defRPr>
            </a:pPr>
            <a:endParaRPr/>
          </a:p>
        </p:txBody>
      </p:sp>
      <p:sp>
        <p:nvSpPr>
          <p:cNvPr id="19" name="Title 18"/>
          <p:cNvSpPr>
            <a:spLocks noGrp="1"/>
          </p:cNvSpPr>
          <p:nvPr>
            <p:ph type="title"/>
          </p:nvPr>
        </p:nvSpPr>
        <p:spPr/>
        <p:txBody>
          <a:bodyPr>
            <a:noAutofit/>
          </a:bodyPr>
          <a:lstStyle/>
          <a:p>
            <a:r>
              <a:rPr lang="en-US" sz="4000" b="0" dirty="0" smtClean="0"/>
              <a:t>Decision time</a:t>
            </a:r>
            <a:endParaRPr lang="en-US" sz="4000" dirty="0"/>
          </a:p>
        </p:txBody>
      </p:sp>
      <p:sp>
        <p:nvSpPr>
          <p:cNvPr id="5" name="Shape 339"/>
          <p:cNvSpPr/>
          <p:nvPr/>
        </p:nvSpPr>
        <p:spPr>
          <a:xfrm>
            <a:off x="468827" y="1582310"/>
            <a:ext cx="3972198" cy="2909796"/>
          </a:xfrm>
          <a:prstGeom prst="rect">
            <a:avLst/>
          </a:prstGeom>
          <a:solidFill>
            <a:srgbClr val="D9DEF0"/>
          </a:solidFill>
          <a:ln w="12700">
            <a:miter lim="400000"/>
          </a:ln>
        </p:spPr>
        <p:txBody>
          <a:bodyPr lIns="0" tIns="0" rIns="0" bIns="0" anchor="ctr"/>
          <a:lstStyle/>
          <a:p>
            <a:pPr lvl="0" algn="ctr">
              <a:defRPr>
                <a:solidFill>
                  <a:srgbClr val="D9DEF0"/>
                </a:solidFill>
                <a:latin typeface="Arial"/>
                <a:ea typeface="Arial"/>
                <a:cs typeface="Arial"/>
                <a:sym typeface="Arial"/>
              </a:defRPr>
            </a:pPr>
            <a:endParaRPr/>
          </a:p>
        </p:txBody>
      </p:sp>
      <p:sp>
        <p:nvSpPr>
          <p:cNvPr id="6" name="Shape 341"/>
          <p:cNvSpPr/>
          <p:nvPr/>
        </p:nvSpPr>
        <p:spPr>
          <a:xfrm flipV="1">
            <a:off x="468828" y="4249424"/>
            <a:ext cx="681148" cy="6811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9DEF0"/>
          </a:solidFill>
          <a:ln w="12700">
            <a:miter lim="400000"/>
          </a:ln>
        </p:spPr>
        <p:txBody>
          <a:bodyPr lIns="0" tIns="0" rIns="0" bIns="0" anchor="ctr"/>
          <a:lstStyle/>
          <a:p>
            <a:pPr lvl="0" algn="ctr">
              <a:defRPr>
                <a:solidFill>
                  <a:srgbClr val="FFFFFF"/>
                </a:solidFill>
                <a:latin typeface="Arial"/>
                <a:ea typeface="Arial"/>
                <a:cs typeface="Arial"/>
                <a:sym typeface="Arial"/>
              </a:defRPr>
            </a:pPr>
            <a:endParaRPr/>
          </a:p>
        </p:txBody>
      </p:sp>
      <p:sp>
        <p:nvSpPr>
          <p:cNvPr id="7" name="Shape 331"/>
          <p:cNvSpPr/>
          <p:nvPr/>
        </p:nvSpPr>
        <p:spPr>
          <a:xfrm>
            <a:off x="1093123" y="1977240"/>
            <a:ext cx="3089772" cy="132343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i="1">
                <a:solidFill>
                  <a:srgbClr val="2A3249"/>
                </a:solidFill>
                <a:latin typeface="Arial"/>
                <a:ea typeface="Arial"/>
                <a:cs typeface="Arial"/>
                <a:sym typeface="Arial"/>
              </a:defRPr>
            </a:lvl1pPr>
          </a:lstStyle>
          <a:p>
            <a:pPr lvl="0">
              <a:defRPr i="0">
                <a:solidFill>
                  <a:srgbClr val="000000"/>
                </a:solidFill>
              </a:defRPr>
            </a:pPr>
            <a:r>
              <a:rPr lang="en-US" sz="2000" i="0" dirty="0">
                <a:latin typeface="+mn-lt"/>
              </a:rPr>
              <a:t>There is virtually unlimited freedom in how we represent data. The difficult question is how best to represent it."</a:t>
            </a:r>
            <a:endParaRPr sz="2000" i="0" dirty="0">
              <a:solidFill>
                <a:srgbClr val="2A3249"/>
              </a:solidFill>
              <a:latin typeface="+mn-lt"/>
            </a:endParaRPr>
          </a:p>
        </p:txBody>
      </p:sp>
      <p:sp>
        <p:nvSpPr>
          <p:cNvPr id="8" name="Shape 332"/>
          <p:cNvSpPr/>
          <p:nvPr/>
        </p:nvSpPr>
        <p:spPr>
          <a:xfrm>
            <a:off x="598847" y="1788517"/>
            <a:ext cx="903439" cy="94281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6000" b="1">
                <a:solidFill>
                  <a:srgbClr val="8D93A1"/>
                </a:solidFill>
                <a:latin typeface="Arial"/>
                <a:ea typeface="Arial"/>
                <a:cs typeface="Arial"/>
                <a:sym typeface="Arial"/>
              </a:defRPr>
            </a:lvl1pPr>
          </a:lstStyle>
          <a:p>
            <a:pPr lvl="0">
              <a:defRPr sz="1800" b="0">
                <a:solidFill>
                  <a:srgbClr val="000000"/>
                </a:solidFill>
              </a:defRPr>
            </a:pPr>
            <a:r>
              <a:rPr sz="6000" b="1">
                <a:solidFill>
                  <a:srgbClr val="8D93A1"/>
                </a:solidFill>
              </a:rPr>
              <a:t>“</a:t>
            </a:r>
          </a:p>
        </p:txBody>
      </p:sp>
      <p:sp>
        <p:nvSpPr>
          <p:cNvPr id="20" name="Rectangle 19"/>
          <p:cNvSpPr/>
          <p:nvPr/>
        </p:nvSpPr>
        <p:spPr>
          <a:xfrm>
            <a:off x="468827" y="5478304"/>
            <a:ext cx="1471291" cy="6679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William </a:t>
            </a:r>
            <a:r>
              <a:rPr lang="en-US" dirty="0" smtClean="0"/>
              <a:t>Wright</a:t>
            </a:r>
            <a:endParaRPr lang="en-US" dirty="0"/>
          </a:p>
        </p:txBody>
      </p:sp>
      <p:pic>
        <p:nvPicPr>
          <p:cNvPr id="7170" name="Picture 2" descr="https://lh5.ggpht.com/o8gLB6DmzXKrEkEsIRBJg2z3ZzXvykjivSlN2gGlIfIxdlK0-hpy5E-TmGrn8jaPDQ=h9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658" y="1362481"/>
            <a:ext cx="4783733" cy="478373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0866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How to design the best visual for my data?</a:t>
            </a:r>
            <a:endParaRPr lang="en-US" dirty="0"/>
          </a:p>
        </p:txBody>
      </p:sp>
      <p:sp>
        <p:nvSpPr>
          <p:cNvPr id="3" name="Content Placeholder 2"/>
          <p:cNvSpPr>
            <a:spLocks noGrp="1"/>
          </p:cNvSpPr>
          <p:nvPr>
            <p:ph sz="quarter" idx="13"/>
          </p:nvPr>
        </p:nvSpPr>
        <p:spPr>
          <a:xfrm>
            <a:off x="438150" y="1812896"/>
            <a:ext cx="11144250" cy="3935441"/>
          </a:xfrm>
        </p:spPr>
        <p:txBody>
          <a:bodyPr>
            <a:normAutofit/>
          </a:bodyPr>
          <a:lstStyle/>
          <a:p>
            <a:r>
              <a:rPr lang="en-US" sz="2000" dirty="0"/>
              <a:t>Understand the data you are trying to visualize, </a:t>
            </a:r>
            <a:r>
              <a:rPr lang="en-US" sz="2000" dirty="0" smtClean="0"/>
              <a:t>and its size.</a:t>
            </a:r>
          </a:p>
          <a:p>
            <a:r>
              <a:rPr lang="en-US" sz="2000" dirty="0"/>
              <a:t>Determine what you are trying to visualize and what kind of information you want to communicate.</a:t>
            </a:r>
            <a:endParaRPr lang="en-US" sz="2000" dirty="0" smtClean="0"/>
          </a:p>
          <a:p>
            <a:r>
              <a:rPr lang="en-US" sz="2000" dirty="0"/>
              <a:t>Know your audience and understand how it processes visual information</a:t>
            </a:r>
            <a:r>
              <a:rPr lang="en-US" sz="2000" dirty="0" smtClean="0"/>
              <a:t>.</a:t>
            </a:r>
          </a:p>
          <a:p>
            <a:r>
              <a:rPr lang="en-US" sz="2000" dirty="0"/>
              <a:t>Use a visual that conveys the information in the best and simplest form for your audience.</a:t>
            </a:r>
            <a:endParaRPr lang="en-US" sz="2000" dirty="0" smtClean="0"/>
          </a:p>
        </p:txBody>
      </p:sp>
      <p:sp>
        <p:nvSpPr>
          <p:cNvPr id="4" name="Rectangle 3"/>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84507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Types of charts</a:t>
            </a:r>
            <a:endParaRPr lang="en-US" dirty="0"/>
          </a:p>
        </p:txBody>
      </p:sp>
      <p:pic>
        <p:nvPicPr>
          <p:cNvPr id="3" name="Picture 2"/>
          <p:cNvPicPr>
            <a:picLocks noChangeAspect="1"/>
          </p:cNvPicPr>
          <p:nvPr/>
        </p:nvPicPr>
        <p:blipFill>
          <a:blip r:embed="rId2"/>
          <a:stretch>
            <a:fillRect/>
          </a:stretch>
        </p:blipFill>
        <p:spPr>
          <a:xfrm>
            <a:off x="433123" y="1405666"/>
            <a:ext cx="1381955" cy="1504447"/>
          </a:xfrm>
          <a:prstGeom prst="rect">
            <a:avLst/>
          </a:prstGeom>
        </p:spPr>
      </p:pic>
      <p:pic>
        <p:nvPicPr>
          <p:cNvPr id="4" name="Picture 3"/>
          <p:cNvPicPr>
            <a:picLocks noChangeAspect="1"/>
          </p:cNvPicPr>
          <p:nvPr/>
        </p:nvPicPr>
        <p:blipFill>
          <a:blip r:embed="rId3"/>
          <a:stretch>
            <a:fillRect/>
          </a:stretch>
        </p:blipFill>
        <p:spPr>
          <a:xfrm>
            <a:off x="433123" y="3079866"/>
            <a:ext cx="1381955" cy="1504447"/>
          </a:xfrm>
          <a:prstGeom prst="rect">
            <a:avLst/>
          </a:prstGeom>
        </p:spPr>
      </p:pic>
      <p:pic>
        <p:nvPicPr>
          <p:cNvPr id="6" name="Picture 5"/>
          <p:cNvPicPr>
            <a:picLocks noChangeAspect="1"/>
          </p:cNvPicPr>
          <p:nvPr/>
        </p:nvPicPr>
        <p:blipFill>
          <a:blip r:embed="rId4"/>
          <a:stretch>
            <a:fillRect/>
          </a:stretch>
        </p:blipFill>
        <p:spPr>
          <a:xfrm>
            <a:off x="436090" y="4754066"/>
            <a:ext cx="1381954" cy="1688360"/>
          </a:xfrm>
          <a:prstGeom prst="rect">
            <a:avLst/>
          </a:prstGeom>
        </p:spPr>
      </p:pic>
      <p:sp>
        <p:nvSpPr>
          <p:cNvPr id="18" name="Content Placeholder 2"/>
          <p:cNvSpPr>
            <a:spLocks noGrp="1"/>
          </p:cNvSpPr>
          <p:nvPr>
            <p:ph sz="quarter" idx="13"/>
          </p:nvPr>
        </p:nvSpPr>
        <p:spPr>
          <a:xfrm>
            <a:off x="1995777" y="1403951"/>
            <a:ext cx="6861975" cy="1504447"/>
          </a:xfrm>
        </p:spPr>
        <p:txBody>
          <a:bodyPr>
            <a:noAutofit/>
          </a:bodyPr>
          <a:lstStyle/>
          <a:p>
            <a:pPr marL="0" indent="0">
              <a:buNone/>
            </a:pPr>
            <a:r>
              <a:rPr lang="en-US" sz="1600" dirty="0" smtClean="0"/>
              <a:t>Presents data </a:t>
            </a:r>
            <a:r>
              <a:rPr lang="en-US" sz="1600" dirty="0"/>
              <a:t>with rectangular bars with lengths proportional to the values that they represent</a:t>
            </a:r>
            <a:r>
              <a:rPr lang="en-US" sz="1600" dirty="0" smtClean="0"/>
              <a:t>.</a:t>
            </a:r>
          </a:p>
          <a:p>
            <a:pPr marL="0" indent="0">
              <a:buNone/>
            </a:pPr>
            <a:r>
              <a:rPr lang="en-US" sz="1600" dirty="0"/>
              <a:t>Bar </a:t>
            </a:r>
            <a:r>
              <a:rPr lang="en-US" sz="1600" dirty="0" smtClean="0"/>
              <a:t>charts </a:t>
            </a:r>
            <a:r>
              <a:rPr lang="en-US" sz="1600" dirty="0"/>
              <a:t>provide a visual presentation of categorical data. </a:t>
            </a:r>
            <a:r>
              <a:rPr lang="en-US" sz="1600" dirty="0" smtClean="0"/>
              <a:t>Grouped </a:t>
            </a:r>
            <a:r>
              <a:rPr lang="en-US" sz="1600" dirty="0"/>
              <a:t>bar charts and stacked bar charts</a:t>
            </a:r>
            <a:r>
              <a:rPr lang="en-US" sz="1600" dirty="0" smtClean="0"/>
              <a:t> </a:t>
            </a:r>
            <a:r>
              <a:rPr lang="en-US" sz="1600" dirty="0"/>
              <a:t>can also be used for more complex comparisons of </a:t>
            </a:r>
            <a:r>
              <a:rPr lang="en-US" sz="1600" dirty="0" smtClean="0"/>
              <a:t>data.</a:t>
            </a:r>
          </a:p>
        </p:txBody>
      </p:sp>
      <p:sp>
        <p:nvSpPr>
          <p:cNvPr id="23" name="Content Placeholder 2"/>
          <p:cNvSpPr txBox="1">
            <a:spLocks/>
          </p:cNvSpPr>
          <p:nvPr/>
        </p:nvSpPr>
        <p:spPr>
          <a:xfrm>
            <a:off x="1995778" y="3082577"/>
            <a:ext cx="6861974" cy="1504447"/>
          </a:xfrm>
          <a:prstGeom prst="rect">
            <a:avLst/>
          </a:prstGeom>
        </p:spPr>
        <p:txBody>
          <a:bodyPr vert="horz" lIns="91440" tIns="45720" rIns="91440" bIns="45720" rtlCol="0">
            <a:noAutofit/>
          </a:bodyPr>
          <a:lstStyle>
            <a:lvl1pPr marL="182880" indent="-182880" algn="l" defTabSz="91440" rtl="0" eaLnBrk="1" latinLnBrk="0" hangingPunct="1">
              <a:lnSpc>
                <a:spcPct val="90000"/>
              </a:lnSpc>
              <a:spcBef>
                <a:spcPts val="1000"/>
              </a:spcBef>
              <a:buClr>
                <a:srgbClr val="5CE600"/>
              </a:buClr>
              <a:buSzPct val="80000"/>
              <a:buFont typeface="Arial" panose="020B0604020202020204" pitchFamily="34" charset="0"/>
              <a:buChar char="•"/>
              <a:defRPr sz="3600" kern="1200" baseline="0">
                <a:solidFill>
                  <a:schemeClr val="tx1"/>
                </a:solidFill>
                <a:latin typeface="+mn-lt"/>
                <a:ea typeface="Open Sans Light" panose="020B0306030504020204" pitchFamily="34" charset="0"/>
                <a:cs typeface="Open Sans Light" panose="020B0306030504020204" pitchFamily="34" charset="0"/>
              </a:defRPr>
            </a:lvl1pPr>
            <a:lvl2pPr marL="182880" indent="-182880" algn="l" defTabSz="914400" rtl="0" eaLnBrk="1" latinLnBrk="0" hangingPunct="1">
              <a:lnSpc>
                <a:spcPct val="90000"/>
              </a:lnSpc>
              <a:spcBef>
                <a:spcPts val="500"/>
              </a:spcBef>
              <a:buClr>
                <a:srgbClr val="5CE600"/>
              </a:buClr>
              <a:buSzPct val="80000"/>
              <a:buFont typeface="Arial" panose="020B0604020202020204" pitchFamily="34" charset="0"/>
              <a:buChar char="•"/>
              <a:tabLst>
                <a:tab pos="301752" algn="l"/>
              </a:tabLst>
              <a:defRPr sz="2400" kern="1200" baseline="0">
                <a:solidFill>
                  <a:srgbClr val="21242C"/>
                </a:solidFill>
                <a:latin typeface="+mn-lt"/>
                <a:ea typeface="Open Sans Light" panose="020B0306030504020204" pitchFamily="34" charset="0"/>
                <a:cs typeface="Open Sans Light" panose="020B0306030504020204" pitchFamily="34" charset="0"/>
              </a:defRPr>
            </a:lvl2pPr>
            <a:lvl3pPr marL="45720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2000" kern="1200" baseline="0">
                <a:solidFill>
                  <a:srgbClr val="21242C"/>
                </a:solidFill>
                <a:latin typeface="+mn-lt"/>
                <a:ea typeface="Open Sans" panose="020B0606030504020204" pitchFamily="34" charset="0"/>
                <a:cs typeface="Open Sans" panose="020B0606030504020204" pitchFamily="34" charset="0"/>
              </a:defRPr>
            </a:lvl3pPr>
            <a:lvl4pPr marL="73152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800" kern="1200" baseline="0">
                <a:solidFill>
                  <a:srgbClr val="21242C"/>
                </a:solidFill>
                <a:latin typeface="+mn-lt"/>
                <a:ea typeface="Open Sans" panose="020B0606030504020204" pitchFamily="34" charset="0"/>
                <a:cs typeface="Open Sans" panose="020B0606030504020204" pitchFamily="34" charset="0"/>
              </a:defRPr>
            </a:lvl4pPr>
            <a:lvl5pPr marL="100584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600" kern="1200" baseline="0">
                <a:solidFill>
                  <a:srgbClr val="21242C"/>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t>Displays </a:t>
            </a:r>
            <a:r>
              <a:rPr lang="en-US" sz="1600" dirty="0"/>
              <a:t>information as a series of data points called 'markers' connected by straight line </a:t>
            </a:r>
            <a:r>
              <a:rPr lang="en-US" sz="1600" dirty="0" smtClean="0"/>
              <a:t>segments.</a:t>
            </a:r>
            <a:endParaRPr lang="en-US" sz="1600" dirty="0"/>
          </a:p>
          <a:p>
            <a:pPr marL="0" indent="0">
              <a:buNone/>
            </a:pPr>
            <a:r>
              <a:rPr lang="en-US" sz="1600" dirty="0"/>
              <a:t>A line chart is often used to visualize a trend in data over intervals of </a:t>
            </a:r>
            <a:r>
              <a:rPr lang="en-US" sz="1600" dirty="0" smtClean="0"/>
              <a:t>time.</a:t>
            </a:r>
          </a:p>
        </p:txBody>
      </p:sp>
      <p:sp>
        <p:nvSpPr>
          <p:cNvPr id="26" name="Content Placeholder 2"/>
          <p:cNvSpPr txBox="1">
            <a:spLocks/>
          </p:cNvSpPr>
          <p:nvPr/>
        </p:nvSpPr>
        <p:spPr>
          <a:xfrm>
            <a:off x="1995778" y="4754066"/>
            <a:ext cx="6861974" cy="1504447"/>
          </a:xfrm>
          <a:prstGeom prst="rect">
            <a:avLst/>
          </a:prstGeom>
        </p:spPr>
        <p:txBody>
          <a:bodyPr vert="horz" lIns="91440" tIns="45720" rIns="91440" bIns="45720" rtlCol="0">
            <a:noAutofit/>
          </a:bodyPr>
          <a:lstStyle>
            <a:lvl1pPr marL="182880" indent="-182880" algn="l" defTabSz="91440" rtl="0" eaLnBrk="1" latinLnBrk="0" hangingPunct="1">
              <a:lnSpc>
                <a:spcPct val="90000"/>
              </a:lnSpc>
              <a:spcBef>
                <a:spcPts val="1000"/>
              </a:spcBef>
              <a:buClr>
                <a:srgbClr val="5CE600"/>
              </a:buClr>
              <a:buSzPct val="80000"/>
              <a:buFont typeface="Arial" panose="020B0604020202020204" pitchFamily="34" charset="0"/>
              <a:buChar char="•"/>
              <a:defRPr sz="3600" kern="1200" baseline="0">
                <a:solidFill>
                  <a:schemeClr val="tx1"/>
                </a:solidFill>
                <a:latin typeface="+mn-lt"/>
                <a:ea typeface="Open Sans Light" panose="020B0306030504020204" pitchFamily="34" charset="0"/>
                <a:cs typeface="Open Sans Light" panose="020B0306030504020204" pitchFamily="34" charset="0"/>
              </a:defRPr>
            </a:lvl1pPr>
            <a:lvl2pPr marL="182880" indent="-182880" algn="l" defTabSz="914400" rtl="0" eaLnBrk="1" latinLnBrk="0" hangingPunct="1">
              <a:lnSpc>
                <a:spcPct val="90000"/>
              </a:lnSpc>
              <a:spcBef>
                <a:spcPts val="500"/>
              </a:spcBef>
              <a:buClr>
                <a:srgbClr val="5CE600"/>
              </a:buClr>
              <a:buSzPct val="80000"/>
              <a:buFont typeface="Arial" panose="020B0604020202020204" pitchFamily="34" charset="0"/>
              <a:buChar char="•"/>
              <a:tabLst>
                <a:tab pos="301752" algn="l"/>
              </a:tabLst>
              <a:defRPr sz="2400" kern="1200" baseline="0">
                <a:solidFill>
                  <a:srgbClr val="21242C"/>
                </a:solidFill>
                <a:latin typeface="+mn-lt"/>
                <a:ea typeface="Open Sans Light" panose="020B0306030504020204" pitchFamily="34" charset="0"/>
                <a:cs typeface="Open Sans Light" panose="020B0306030504020204" pitchFamily="34" charset="0"/>
              </a:defRPr>
            </a:lvl2pPr>
            <a:lvl3pPr marL="45720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2000" kern="1200" baseline="0">
                <a:solidFill>
                  <a:srgbClr val="21242C"/>
                </a:solidFill>
                <a:latin typeface="+mn-lt"/>
                <a:ea typeface="Open Sans" panose="020B0606030504020204" pitchFamily="34" charset="0"/>
                <a:cs typeface="Open Sans" panose="020B0606030504020204" pitchFamily="34" charset="0"/>
              </a:defRPr>
            </a:lvl3pPr>
            <a:lvl4pPr marL="73152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800" kern="1200" baseline="0">
                <a:solidFill>
                  <a:srgbClr val="21242C"/>
                </a:solidFill>
                <a:latin typeface="+mn-lt"/>
                <a:ea typeface="Open Sans" panose="020B0606030504020204" pitchFamily="34" charset="0"/>
                <a:cs typeface="Open Sans" panose="020B0606030504020204" pitchFamily="34" charset="0"/>
              </a:defRPr>
            </a:lvl4pPr>
            <a:lvl5pPr marL="100584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600" kern="1200" baseline="0">
                <a:solidFill>
                  <a:srgbClr val="21242C"/>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t>Displays </a:t>
            </a:r>
            <a:r>
              <a:rPr lang="en-US" sz="1600" dirty="0"/>
              <a:t>graphically </a:t>
            </a:r>
            <a:r>
              <a:rPr lang="en-US" sz="1600" dirty="0" smtClean="0"/>
              <a:t>quantitative </a:t>
            </a:r>
            <a:r>
              <a:rPr lang="en-US" sz="1600" dirty="0"/>
              <a:t>data. It is based on the line </a:t>
            </a:r>
            <a:r>
              <a:rPr lang="en-US" sz="1600" dirty="0" smtClean="0"/>
              <a:t>chart.</a:t>
            </a:r>
          </a:p>
          <a:p>
            <a:pPr marL="0" indent="0">
              <a:buNone/>
            </a:pPr>
            <a:r>
              <a:rPr lang="en-US" sz="1600" dirty="0" smtClean="0"/>
              <a:t>Area </a:t>
            </a:r>
            <a:r>
              <a:rPr lang="en-US" sz="1600" dirty="0"/>
              <a:t>charts are used to represent cumulated totals using numbers or percentages (stacked area charts in this case) over time. </a:t>
            </a:r>
            <a:r>
              <a:rPr lang="en-US" sz="1600" dirty="0" smtClean="0"/>
              <a:t>Can be used </a:t>
            </a:r>
            <a:r>
              <a:rPr lang="en-US" sz="1600" dirty="0"/>
              <a:t>for showing trends over time among related attributes</a:t>
            </a:r>
            <a:r>
              <a:rPr lang="en-US" sz="1600" dirty="0" smtClean="0"/>
              <a:t>.</a:t>
            </a:r>
          </a:p>
        </p:txBody>
      </p:sp>
      <p:sp>
        <p:nvSpPr>
          <p:cNvPr id="9" name="Rectangle 8"/>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696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t>
            </a:r>
            <a:r>
              <a:rPr lang="en-US" dirty="0" smtClean="0"/>
              <a:t>Network traffic</a:t>
            </a:r>
            <a:endParaRPr lang="en-US" dirty="0"/>
          </a:p>
        </p:txBody>
      </p:sp>
      <p:pic>
        <p:nvPicPr>
          <p:cNvPr id="2050" name="Picture 2" descr="http://www.threestory.com/images/blog/pan_viz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2" y="1276350"/>
            <a:ext cx="7296148" cy="49196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441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Types of charts</a:t>
            </a:r>
            <a:endParaRPr lang="en-US" dirty="0"/>
          </a:p>
        </p:txBody>
      </p:sp>
      <p:sp>
        <p:nvSpPr>
          <p:cNvPr id="18" name="Content Placeholder 2"/>
          <p:cNvSpPr>
            <a:spLocks noGrp="1"/>
          </p:cNvSpPr>
          <p:nvPr>
            <p:ph sz="quarter" idx="13"/>
          </p:nvPr>
        </p:nvSpPr>
        <p:spPr>
          <a:xfrm>
            <a:off x="1995777" y="1403951"/>
            <a:ext cx="6861975" cy="1504447"/>
          </a:xfrm>
        </p:spPr>
        <p:txBody>
          <a:bodyPr>
            <a:noAutofit/>
          </a:bodyPr>
          <a:lstStyle/>
          <a:p>
            <a:pPr marL="0" indent="0">
              <a:buNone/>
            </a:pPr>
            <a:r>
              <a:rPr lang="en-US" sz="1600" dirty="0" smtClean="0"/>
              <a:t>A </a:t>
            </a:r>
            <a:r>
              <a:rPr lang="en-US" sz="1600" dirty="0"/>
              <a:t>circular statistical graphic, which is divided into slices to illustrate numerical proportion. In a pie chart, the arc length of each slice (and consequently its central angle and area), is proportional to the quantity it represents.</a:t>
            </a:r>
            <a:endParaRPr lang="en-US" sz="1600" dirty="0" smtClean="0"/>
          </a:p>
        </p:txBody>
      </p:sp>
      <p:sp>
        <p:nvSpPr>
          <p:cNvPr id="23" name="Content Placeholder 2"/>
          <p:cNvSpPr txBox="1">
            <a:spLocks/>
          </p:cNvSpPr>
          <p:nvPr/>
        </p:nvSpPr>
        <p:spPr>
          <a:xfrm>
            <a:off x="1995778" y="3082577"/>
            <a:ext cx="6861974" cy="1504447"/>
          </a:xfrm>
          <a:prstGeom prst="rect">
            <a:avLst/>
          </a:prstGeom>
        </p:spPr>
        <p:txBody>
          <a:bodyPr vert="horz" lIns="91440" tIns="45720" rIns="91440" bIns="45720" rtlCol="0">
            <a:noAutofit/>
          </a:bodyPr>
          <a:lstStyle>
            <a:lvl1pPr marL="182880" indent="-182880" algn="l" defTabSz="91440" rtl="0" eaLnBrk="1" latinLnBrk="0" hangingPunct="1">
              <a:lnSpc>
                <a:spcPct val="90000"/>
              </a:lnSpc>
              <a:spcBef>
                <a:spcPts val="1000"/>
              </a:spcBef>
              <a:buClr>
                <a:srgbClr val="5CE600"/>
              </a:buClr>
              <a:buSzPct val="80000"/>
              <a:buFont typeface="Arial" panose="020B0604020202020204" pitchFamily="34" charset="0"/>
              <a:buChar char="•"/>
              <a:defRPr sz="3600" kern="1200" baseline="0">
                <a:solidFill>
                  <a:schemeClr val="tx1"/>
                </a:solidFill>
                <a:latin typeface="+mn-lt"/>
                <a:ea typeface="Open Sans Light" panose="020B0306030504020204" pitchFamily="34" charset="0"/>
                <a:cs typeface="Open Sans Light" panose="020B0306030504020204" pitchFamily="34" charset="0"/>
              </a:defRPr>
            </a:lvl1pPr>
            <a:lvl2pPr marL="182880" indent="-182880" algn="l" defTabSz="914400" rtl="0" eaLnBrk="1" latinLnBrk="0" hangingPunct="1">
              <a:lnSpc>
                <a:spcPct val="90000"/>
              </a:lnSpc>
              <a:spcBef>
                <a:spcPts val="500"/>
              </a:spcBef>
              <a:buClr>
                <a:srgbClr val="5CE600"/>
              </a:buClr>
              <a:buSzPct val="80000"/>
              <a:buFont typeface="Arial" panose="020B0604020202020204" pitchFamily="34" charset="0"/>
              <a:buChar char="•"/>
              <a:tabLst>
                <a:tab pos="301752" algn="l"/>
              </a:tabLst>
              <a:defRPr sz="2400" kern="1200" baseline="0">
                <a:solidFill>
                  <a:srgbClr val="21242C"/>
                </a:solidFill>
                <a:latin typeface="+mn-lt"/>
                <a:ea typeface="Open Sans Light" panose="020B0306030504020204" pitchFamily="34" charset="0"/>
                <a:cs typeface="Open Sans Light" panose="020B0306030504020204" pitchFamily="34" charset="0"/>
              </a:defRPr>
            </a:lvl2pPr>
            <a:lvl3pPr marL="45720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2000" kern="1200" baseline="0">
                <a:solidFill>
                  <a:srgbClr val="21242C"/>
                </a:solidFill>
                <a:latin typeface="+mn-lt"/>
                <a:ea typeface="Open Sans" panose="020B0606030504020204" pitchFamily="34" charset="0"/>
                <a:cs typeface="Open Sans" panose="020B0606030504020204" pitchFamily="34" charset="0"/>
              </a:defRPr>
            </a:lvl3pPr>
            <a:lvl4pPr marL="73152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800" kern="1200" baseline="0">
                <a:solidFill>
                  <a:srgbClr val="21242C"/>
                </a:solidFill>
                <a:latin typeface="+mn-lt"/>
                <a:ea typeface="Open Sans" panose="020B0606030504020204" pitchFamily="34" charset="0"/>
                <a:cs typeface="Open Sans" panose="020B0606030504020204" pitchFamily="34" charset="0"/>
              </a:defRPr>
            </a:lvl4pPr>
            <a:lvl5pPr marL="100584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600" kern="1200" baseline="0">
                <a:solidFill>
                  <a:srgbClr val="21242C"/>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t>Displays </a:t>
            </a:r>
            <a:r>
              <a:rPr lang="en-US" sz="1600" dirty="0"/>
              <a:t>a collection of points, each having the value of one variable determining the position on the horizontal axis and the value of the other variable determining the position on the vertical axis</a:t>
            </a:r>
            <a:r>
              <a:rPr lang="en-US" sz="1600" dirty="0" smtClean="0"/>
              <a:t>.</a:t>
            </a:r>
          </a:p>
          <a:p>
            <a:pPr marL="0" indent="0">
              <a:buNone/>
            </a:pPr>
            <a:r>
              <a:rPr lang="en-US" sz="1600" dirty="0" smtClean="0"/>
              <a:t>Scatter </a:t>
            </a:r>
            <a:r>
              <a:rPr lang="en-US" sz="1600" dirty="0"/>
              <a:t>plot can be used either when one continuous variable that is under the control of the experimenter and the other depends on it or when both continuous variables are independent.</a:t>
            </a:r>
          </a:p>
        </p:txBody>
      </p:sp>
      <p:sp>
        <p:nvSpPr>
          <p:cNvPr id="26" name="Content Placeholder 2"/>
          <p:cNvSpPr txBox="1">
            <a:spLocks/>
          </p:cNvSpPr>
          <p:nvPr/>
        </p:nvSpPr>
        <p:spPr>
          <a:xfrm>
            <a:off x="1995778" y="4754066"/>
            <a:ext cx="6861974" cy="1504447"/>
          </a:xfrm>
          <a:prstGeom prst="rect">
            <a:avLst/>
          </a:prstGeom>
        </p:spPr>
        <p:txBody>
          <a:bodyPr vert="horz" lIns="91440" tIns="45720" rIns="91440" bIns="45720" rtlCol="0">
            <a:noAutofit/>
          </a:bodyPr>
          <a:lstStyle>
            <a:lvl1pPr marL="182880" indent="-182880" algn="l" defTabSz="91440" rtl="0" eaLnBrk="1" latinLnBrk="0" hangingPunct="1">
              <a:lnSpc>
                <a:spcPct val="90000"/>
              </a:lnSpc>
              <a:spcBef>
                <a:spcPts val="1000"/>
              </a:spcBef>
              <a:buClr>
                <a:srgbClr val="5CE600"/>
              </a:buClr>
              <a:buSzPct val="80000"/>
              <a:buFont typeface="Arial" panose="020B0604020202020204" pitchFamily="34" charset="0"/>
              <a:buChar char="•"/>
              <a:defRPr sz="3600" kern="1200" baseline="0">
                <a:solidFill>
                  <a:schemeClr val="tx1"/>
                </a:solidFill>
                <a:latin typeface="+mn-lt"/>
                <a:ea typeface="Open Sans Light" panose="020B0306030504020204" pitchFamily="34" charset="0"/>
                <a:cs typeface="Open Sans Light" panose="020B0306030504020204" pitchFamily="34" charset="0"/>
              </a:defRPr>
            </a:lvl1pPr>
            <a:lvl2pPr marL="182880" indent="-182880" algn="l" defTabSz="914400" rtl="0" eaLnBrk="1" latinLnBrk="0" hangingPunct="1">
              <a:lnSpc>
                <a:spcPct val="90000"/>
              </a:lnSpc>
              <a:spcBef>
                <a:spcPts val="500"/>
              </a:spcBef>
              <a:buClr>
                <a:srgbClr val="5CE600"/>
              </a:buClr>
              <a:buSzPct val="80000"/>
              <a:buFont typeface="Arial" panose="020B0604020202020204" pitchFamily="34" charset="0"/>
              <a:buChar char="•"/>
              <a:tabLst>
                <a:tab pos="301752" algn="l"/>
              </a:tabLst>
              <a:defRPr sz="2400" kern="1200" baseline="0">
                <a:solidFill>
                  <a:srgbClr val="21242C"/>
                </a:solidFill>
                <a:latin typeface="+mn-lt"/>
                <a:ea typeface="Open Sans Light" panose="020B0306030504020204" pitchFamily="34" charset="0"/>
                <a:cs typeface="Open Sans Light" panose="020B0306030504020204" pitchFamily="34" charset="0"/>
              </a:defRPr>
            </a:lvl2pPr>
            <a:lvl3pPr marL="45720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2000" kern="1200" baseline="0">
                <a:solidFill>
                  <a:srgbClr val="21242C"/>
                </a:solidFill>
                <a:latin typeface="+mn-lt"/>
                <a:ea typeface="Open Sans" panose="020B0606030504020204" pitchFamily="34" charset="0"/>
                <a:cs typeface="Open Sans" panose="020B0606030504020204" pitchFamily="34" charset="0"/>
              </a:defRPr>
            </a:lvl3pPr>
            <a:lvl4pPr marL="73152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800" kern="1200" baseline="0">
                <a:solidFill>
                  <a:srgbClr val="21242C"/>
                </a:solidFill>
                <a:latin typeface="+mn-lt"/>
                <a:ea typeface="Open Sans" panose="020B0606030504020204" pitchFamily="34" charset="0"/>
                <a:cs typeface="Open Sans" panose="020B0606030504020204" pitchFamily="34" charset="0"/>
              </a:defRPr>
            </a:lvl4pPr>
            <a:lvl5pPr marL="100584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600" kern="1200" baseline="0">
                <a:solidFill>
                  <a:srgbClr val="21242C"/>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t>Displays </a:t>
            </a:r>
            <a:r>
              <a:rPr lang="en-US" sz="1600" dirty="0"/>
              <a:t>three dimensions of </a:t>
            </a:r>
            <a:r>
              <a:rPr lang="en-US" sz="1600" dirty="0" smtClean="0"/>
              <a:t>data (the third </a:t>
            </a:r>
            <a:r>
              <a:rPr lang="en-US" sz="1600" dirty="0"/>
              <a:t>through its </a:t>
            </a:r>
            <a:r>
              <a:rPr lang="en-US" sz="1600" dirty="0" smtClean="0"/>
              <a:t>size). </a:t>
            </a:r>
            <a:r>
              <a:rPr lang="en-US" sz="1600" dirty="0"/>
              <a:t>Bubble charts can be considered a variation of the scatter plot, in which the data points are replaced with </a:t>
            </a:r>
            <a:r>
              <a:rPr lang="en-US" sz="1600" dirty="0" smtClean="0"/>
              <a:t>bubbles.</a:t>
            </a:r>
            <a:endParaRPr lang="en-US" sz="1600" dirty="0"/>
          </a:p>
          <a:p>
            <a:pPr marL="0" indent="0">
              <a:buNone/>
            </a:pPr>
            <a:r>
              <a:rPr lang="en-US" sz="1600" dirty="0" smtClean="0"/>
              <a:t>Bubble </a:t>
            </a:r>
            <a:r>
              <a:rPr lang="en-US" sz="1600" dirty="0"/>
              <a:t>charts can facilitate the understanding of social, economical, medical, and other scientific relationships</a:t>
            </a:r>
            <a:r>
              <a:rPr lang="en-US" sz="1600" dirty="0" smtClean="0"/>
              <a:t>.</a:t>
            </a:r>
            <a:endParaRPr lang="en-US" sz="1600" dirty="0"/>
          </a:p>
        </p:txBody>
      </p:sp>
      <p:pic>
        <p:nvPicPr>
          <p:cNvPr id="9" name="Picture 8"/>
          <p:cNvPicPr>
            <a:picLocks noChangeAspect="1"/>
          </p:cNvPicPr>
          <p:nvPr/>
        </p:nvPicPr>
        <p:blipFill>
          <a:blip r:embed="rId2"/>
          <a:stretch>
            <a:fillRect/>
          </a:stretch>
        </p:blipFill>
        <p:spPr>
          <a:xfrm>
            <a:off x="433123" y="1402842"/>
            <a:ext cx="1232326" cy="1505556"/>
          </a:xfrm>
          <a:prstGeom prst="rect">
            <a:avLst/>
          </a:prstGeom>
        </p:spPr>
      </p:pic>
      <p:pic>
        <p:nvPicPr>
          <p:cNvPr id="10" name="Picture 9"/>
          <p:cNvPicPr>
            <a:picLocks noChangeAspect="1"/>
          </p:cNvPicPr>
          <p:nvPr/>
        </p:nvPicPr>
        <p:blipFill>
          <a:blip r:embed="rId3"/>
          <a:stretch>
            <a:fillRect/>
          </a:stretch>
        </p:blipFill>
        <p:spPr>
          <a:xfrm>
            <a:off x="433123" y="4754066"/>
            <a:ext cx="1262722" cy="1500377"/>
          </a:xfrm>
          <a:prstGeom prst="rect">
            <a:avLst/>
          </a:prstGeom>
        </p:spPr>
      </p:pic>
      <p:pic>
        <p:nvPicPr>
          <p:cNvPr id="11" name="Picture 10"/>
          <p:cNvPicPr>
            <a:picLocks noChangeAspect="1"/>
          </p:cNvPicPr>
          <p:nvPr/>
        </p:nvPicPr>
        <p:blipFill>
          <a:blip r:embed="rId4"/>
          <a:stretch>
            <a:fillRect/>
          </a:stretch>
        </p:blipFill>
        <p:spPr>
          <a:xfrm>
            <a:off x="433123" y="3080511"/>
            <a:ext cx="1307050" cy="1508577"/>
          </a:xfrm>
          <a:prstGeom prst="rect">
            <a:avLst/>
          </a:prstGeom>
        </p:spPr>
      </p:pic>
      <p:sp>
        <p:nvSpPr>
          <p:cNvPr id="12" name="Rectangle 11"/>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002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Types of charts</a:t>
            </a:r>
            <a:endParaRPr lang="en-US" dirty="0"/>
          </a:p>
        </p:txBody>
      </p:sp>
      <p:sp>
        <p:nvSpPr>
          <p:cNvPr id="18" name="Content Placeholder 2"/>
          <p:cNvSpPr>
            <a:spLocks noGrp="1"/>
          </p:cNvSpPr>
          <p:nvPr>
            <p:ph sz="quarter" idx="13"/>
          </p:nvPr>
        </p:nvSpPr>
        <p:spPr>
          <a:xfrm>
            <a:off x="1995777" y="1403951"/>
            <a:ext cx="6861975" cy="1504447"/>
          </a:xfrm>
        </p:spPr>
        <p:txBody>
          <a:bodyPr>
            <a:noAutofit/>
          </a:bodyPr>
          <a:lstStyle/>
          <a:p>
            <a:pPr marL="0" indent="0">
              <a:buNone/>
            </a:pPr>
            <a:r>
              <a:rPr lang="en-US" sz="1600" dirty="0" smtClean="0"/>
              <a:t>Displays </a:t>
            </a:r>
            <a:r>
              <a:rPr lang="en-US" sz="1600" dirty="0"/>
              <a:t>multivariate data in the form of a two-dimensional chart of three or more quantitative variables represented on axes starting from the same point</a:t>
            </a:r>
            <a:r>
              <a:rPr lang="en-US" sz="1600" dirty="0" smtClean="0"/>
              <a:t>.</a:t>
            </a:r>
          </a:p>
          <a:p>
            <a:pPr marL="0" indent="0">
              <a:buNone/>
            </a:pPr>
            <a:r>
              <a:rPr lang="en-US" sz="1600" dirty="0"/>
              <a:t>Radar charts are a useful way to display multivariate observations with an arbitrary number of variables</a:t>
            </a:r>
            <a:r>
              <a:rPr lang="en-US" sz="1600" dirty="0" smtClean="0"/>
              <a:t>. </a:t>
            </a:r>
            <a:r>
              <a:rPr lang="en-US" sz="1600" dirty="0"/>
              <a:t>Each star represents a single observation. They are also used in sports to chart players' strengths and weaknesses, where they are usually called spider charts.</a:t>
            </a:r>
            <a:endParaRPr lang="en-US" sz="1600" dirty="0" smtClean="0"/>
          </a:p>
        </p:txBody>
      </p:sp>
      <p:sp>
        <p:nvSpPr>
          <p:cNvPr id="26" name="Content Placeholder 2"/>
          <p:cNvSpPr txBox="1">
            <a:spLocks/>
          </p:cNvSpPr>
          <p:nvPr/>
        </p:nvSpPr>
        <p:spPr>
          <a:xfrm>
            <a:off x="433123" y="3163869"/>
            <a:ext cx="6861974" cy="1424034"/>
          </a:xfrm>
          <a:prstGeom prst="rect">
            <a:avLst/>
          </a:prstGeom>
        </p:spPr>
        <p:txBody>
          <a:bodyPr vert="horz" lIns="91440" tIns="45720" rIns="91440" bIns="45720" rtlCol="0">
            <a:noAutofit/>
          </a:bodyPr>
          <a:lstStyle>
            <a:lvl1pPr marL="182880" indent="-182880" algn="l" defTabSz="91440" rtl="0" eaLnBrk="1" latinLnBrk="0" hangingPunct="1">
              <a:lnSpc>
                <a:spcPct val="90000"/>
              </a:lnSpc>
              <a:spcBef>
                <a:spcPts val="1000"/>
              </a:spcBef>
              <a:buClr>
                <a:srgbClr val="5CE600"/>
              </a:buClr>
              <a:buSzPct val="80000"/>
              <a:buFont typeface="Arial" panose="020B0604020202020204" pitchFamily="34" charset="0"/>
              <a:buChar char="•"/>
              <a:defRPr sz="3600" kern="1200" baseline="0">
                <a:solidFill>
                  <a:schemeClr val="tx1"/>
                </a:solidFill>
                <a:latin typeface="+mn-lt"/>
                <a:ea typeface="Open Sans Light" panose="020B0306030504020204" pitchFamily="34" charset="0"/>
                <a:cs typeface="Open Sans Light" panose="020B0306030504020204" pitchFamily="34" charset="0"/>
              </a:defRPr>
            </a:lvl1pPr>
            <a:lvl2pPr marL="182880" indent="-182880" algn="l" defTabSz="914400" rtl="0" eaLnBrk="1" latinLnBrk="0" hangingPunct="1">
              <a:lnSpc>
                <a:spcPct val="90000"/>
              </a:lnSpc>
              <a:spcBef>
                <a:spcPts val="500"/>
              </a:spcBef>
              <a:buClr>
                <a:srgbClr val="5CE600"/>
              </a:buClr>
              <a:buSzPct val="80000"/>
              <a:buFont typeface="Arial" panose="020B0604020202020204" pitchFamily="34" charset="0"/>
              <a:buChar char="•"/>
              <a:tabLst>
                <a:tab pos="301752" algn="l"/>
              </a:tabLst>
              <a:defRPr sz="2400" kern="1200" baseline="0">
                <a:solidFill>
                  <a:srgbClr val="21242C"/>
                </a:solidFill>
                <a:latin typeface="+mn-lt"/>
                <a:ea typeface="Open Sans Light" panose="020B0306030504020204" pitchFamily="34" charset="0"/>
                <a:cs typeface="Open Sans Light" panose="020B0306030504020204" pitchFamily="34" charset="0"/>
              </a:defRPr>
            </a:lvl2pPr>
            <a:lvl3pPr marL="45720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2000" kern="1200" baseline="0">
                <a:solidFill>
                  <a:srgbClr val="21242C"/>
                </a:solidFill>
                <a:latin typeface="+mn-lt"/>
                <a:ea typeface="Open Sans" panose="020B0606030504020204" pitchFamily="34" charset="0"/>
                <a:cs typeface="Open Sans" panose="020B0606030504020204" pitchFamily="34" charset="0"/>
              </a:defRPr>
            </a:lvl3pPr>
            <a:lvl4pPr marL="73152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800" kern="1200" baseline="0">
                <a:solidFill>
                  <a:srgbClr val="21242C"/>
                </a:solidFill>
                <a:latin typeface="+mn-lt"/>
                <a:ea typeface="Open Sans" panose="020B0606030504020204" pitchFamily="34" charset="0"/>
                <a:cs typeface="Open Sans" panose="020B0606030504020204" pitchFamily="34" charset="0"/>
              </a:defRPr>
            </a:lvl4pPr>
            <a:lvl5pPr marL="1005840" indent="-182880" algn="l" defTabSz="914400" rtl="0" eaLnBrk="1" latinLnBrk="0" hangingPunct="1">
              <a:lnSpc>
                <a:spcPct val="90000"/>
              </a:lnSpc>
              <a:spcBef>
                <a:spcPts val="500"/>
              </a:spcBef>
              <a:buClr>
                <a:srgbClr val="5CE600"/>
              </a:buClr>
              <a:buSzPct val="80000"/>
              <a:buFont typeface="Arial" panose="020B0604020202020204" pitchFamily="34" charset="0"/>
              <a:buChar char="•"/>
              <a:defRPr sz="1600" kern="1200" baseline="0">
                <a:solidFill>
                  <a:srgbClr val="21242C"/>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chemeClr val="accent4"/>
                </a:solidFill>
                <a:latin typeface="Metric Bold" panose="020B0803030202060203" pitchFamily="34" charset="0"/>
              </a:rPr>
              <a:t>Polar chart</a:t>
            </a:r>
          </a:p>
          <a:p>
            <a:pPr marL="0" indent="0">
              <a:buNone/>
            </a:pPr>
            <a:r>
              <a:rPr lang="en-US" sz="1600" dirty="0" smtClean="0">
                <a:solidFill>
                  <a:schemeClr val="accent4"/>
                </a:solidFill>
                <a:latin typeface="Metric Bold" panose="020B0803030202060203" pitchFamily="34" charset="0"/>
              </a:rPr>
              <a:t>Range chart</a:t>
            </a:r>
          </a:p>
          <a:p>
            <a:pPr marL="0" indent="0">
              <a:buNone/>
            </a:pPr>
            <a:r>
              <a:rPr lang="en-US" sz="1600" dirty="0" smtClean="0">
                <a:solidFill>
                  <a:schemeClr val="accent4"/>
                </a:solidFill>
                <a:latin typeface="Metric Bold" panose="020B0803030202060203" pitchFamily="34" charset="0"/>
              </a:rPr>
              <a:t>Stock series (Candlestick and OHLC)</a:t>
            </a:r>
          </a:p>
          <a:p>
            <a:pPr marL="0" indent="0">
              <a:buNone/>
            </a:pPr>
            <a:r>
              <a:rPr lang="en-US" sz="1600" dirty="0" smtClean="0">
                <a:solidFill>
                  <a:schemeClr val="accent4"/>
                </a:solidFill>
                <a:latin typeface="Metric Bold" panose="020B0803030202060203" pitchFamily="34" charset="0"/>
              </a:rPr>
              <a:t>…</a:t>
            </a:r>
          </a:p>
        </p:txBody>
      </p:sp>
      <p:pic>
        <p:nvPicPr>
          <p:cNvPr id="9" name="Picture 8"/>
          <p:cNvPicPr>
            <a:picLocks noChangeAspect="1"/>
          </p:cNvPicPr>
          <p:nvPr/>
        </p:nvPicPr>
        <p:blipFill>
          <a:blip r:embed="rId2"/>
          <a:stretch>
            <a:fillRect/>
          </a:stretch>
        </p:blipFill>
        <p:spPr>
          <a:xfrm>
            <a:off x="433123" y="1405860"/>
            <a:ext cx="1229855" cy="1502538"/>
          </a:xfrm>
          <a:prstGeom prst="rect">
            <a:avLst/>
          </a:prstGeom>
        </p:spPr>
      </p:pic>
      <p:sp>
        <p:nvSpPr>
          <p:cNvPr id="6" name="Rectangle 5"/>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953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How to design the best visual for my data?</a:t>
            </a:r>
          </a:p>
        </p:txBody>
      </p:sp>
      <p:pic>
        <p:nvPicPr>
          <p:cNvPr id="8" name="Content Placeholder 7"/>
          <p:cNvPicPr>
            <a:picLocks noGrp="1" noChangeAspect="1"/>
          </p:cNvPicPr>
          <p:nvPr>
            <p:ph sz="quarter" idx="13"/>
          </p:nvPr>
        </p:nvPicPr>
        <p:blipFill>
          <a:blip r:embed="rId2"/>
          <a:stretch>
            <a:fillRect/>
          </a:stretch>
        </p:blipFill>
        <p:spPr>
          <a:xfrm>
            <a:off x="438152" y="1354664"/>
            <a:ext cx="7046425" cy="4974700"/>
          </a:xfrm>
          <a:prstGeom prst="rect">
            <a:avLst/>
          </a:prstGeom>
        </p:spPr>
      </p:pic>
      <p:sp>
        <p:nvSpPr>
          <p:cNvPr id="4" name="Rectangle 3"/>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355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Wrong or Right?</a:t>
            </a:r>
            <a:endParaRPr lang="en-US" dirty="0"/>
          </a:p>
        </p:txBody>
      </p:sp>
      <p:graphicFrame>
        <p:nvGraphicFramePr>
          <p:cNvPr id="5" name="Chart 4"/>
          <p:cNvGraphicFramePr/>
          <p:nvPr>
            <p:extLst>
              <p:ext uri="{D42A27DB-BD31-4B8C-83A1-F6EECF244321}">
                <p14:modId xmlns:p14="http://schemas.microsoft.com/office/powerpoint/2010/main" val="4219594909"/>
              </p:ext>
            </p:extLst>
          </p:nvPr>
        </p:nvGraphicFramePr>
        <p:xfrm>
          <a:off x="6199451" y="1796038"/>
          <a:ext cx="5325800" cy="40079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1204056424"/>
              </p:ext>
            </p:extLst>
          </p:nvPr>
        </p:nvGraphicFramePr>
        <p:xfrm>
          <a:off x="438152" y="1796037"/>
          <a:ext cx="5325800" cy="4007957"/>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112582" y="17960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12" name="Rectangle 11"/>
          <p:cNvSpPr/>
          <p:nvPr/>
        </p:nvSpPr>
        <p:spPr>
          <a:xfrm>
            <a:off x="5793884" y="17960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8" name="Rectangle 7"/>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692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Wrong or Right?</a:t>
            </a:r>
            <a:endParaRPr lang="en-US" dirty="0"/>
          </a:p>
        </p:txBody>
      </p:sp>
      <p:graphicFrame>
        <p:nvGraphicFramePr>
          <p:cNvPr id="5" name="Chart 4"/>
          <p:cNvGraphicFramePr/>
          <p:nvPr>
            <p:extLst>
              <p:ext uri="{D42A27DB-BD31-4B8C-83A1-F6EECF244321}">
                <p14:modId xmlns:p14="http://schemas.microsoft.com/office/powerpoint/2010/main" val="1411574550"/>
              </p:ext>
            </p:extLst>
          </p:nvPr>
        </p:nvGraphicFramePr>
        <p:xfrm>
          <a:off x="6199451" y="1796038"/>
          <a:ext cx="5325800" cy="40079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4103268428"/>
              </p:ext>
            </p:extLst>
          </p:nvPr>
        </p:nvGraphicFramePr>
        <p:xfrm>
          <a:off x="438152" y="1796037"/>
          <a:ext cx="5325800" cy="4007957"/>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112582" y="17960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12" name="Rectangle 11"/>
          <p:cNvSpPr/>
          <p:nvPr/>
        </p:nvSpPr>
        <p:spPr>
          <a:xfrm>
            <a:off x="5793884" y="17960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8" name="Rectangle 7"/>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1147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Wrong or Right?</a:t>
            </a:r>
            <a:endParaRPr lang="en-US" dirty="0"/>
          </a:p>
        </p:txBody>
      </p:sp>
      <p:graphicFrame>
        <p:nvGraphicFramePr>
          <p:cNvPr id="5" name="Chart 4"/>
          <p:cNvGraphicFramePr/>
          <p:nvPr>
            <p:extLst>
              <p:ext uri="{D42A27DB-BD31-4B8C-83A1-F6EECF244321}">
                <p14:modId xmlns:p14="http://schemas.microsoft.com/office/powerpoint/2010/main" val="3180266012"/>
              </p:ext>
            </p:extLst>
          </p:nvPr>
        </p:nvGraphicFramePr>
        <p:xfrm>
          <a:off x="6199451" y="1796038"/>
          <a:ext cx="5325800" cy="40079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3946771669"/>
              </p:ext>
            </p:extLst>
          </p:nvPr>
        </p:nvGraphicFramePr>
        <p:xfrm>
          <a:off x="438152" y="1796037"/>
          <a:ext cx="5325800" cy="4007957"/>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112582" y="17960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12" name="Rectangle 11"/>
          <p:cNvSpPr/>
          <p:nvPr/>
        </p:nvSpPr>
        <p:spPr>
          <a:xfrm>
            <a:off x="5793884" y="17960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8" name="Rectangle 7"/>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6748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Wrong or Right?</a:t>
            </a:r>
            <a:endParaRPr lang="en-US" dirty="0"/>
          </a:p>
        </p:txBody>
      </p:sp>
      <p:graphicFrame>
        <p:nvGraphicFramePr>
          <p:cNvPr id="5" name="Chart 4"/>
          <p:cNvGraphicFramePr/>
          <p:nvPr>
            <p:extLst>
              <p:ext uri="{D42A27DB-BD31-4B8C-83A1-F6EECF244321}">
                <p14:modId xmlns:p14="http://schemas.microsoft.com/office/powerpoint/2010/main" val="147443686"/>
              </p:ext>
            </p:extLst>
          </p:nvPr>
        </p:nvGraphicFramePr>
        <p:xfrm>
          <a:off x="6199451" y="1796038"/>
          <a:ext cx="5325800" cy="40079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587958821"/>
              </p:ext>
            </p:extLst>
          </p:nvPr>
        </p:nvGraphicFramePr>
        <p:xfrm>
          <a:off x="438152" y="1796037"/>
          <a:ext cx="5325800" cy="4007957"/>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124604" y="23294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12" name="Rectangle 11"/>
          <p:cNvSpPr/>
          <p:nvPr/>
        </p:nvSpPr>
        <p:spPr>
          <a:xfrm>
            <a:off x="5793884" y="17960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8" name="Rectangle 7"/>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4579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Wrong or Right?</a:t>
            </a:r>
            <a:endParaRPr lang="en-US" dirty="0"/>
          </a:p>
        </p:txBody>
      </p:sp>
      <p:graphicFrame>
        <p:nvGraphicFramePr>
          <p:cNvPr id="5" name="Chart 4"/>
          <p:cNvGraphicFramePr/>
          <p:nvPr>
            <p:extLst>
              <p:ext uri="{D42A27DB-BD31-4B8C-83A1-F6EECF244321}">
                <p14:modId xmlns:p14="http://schemas.microsoft.com/office/powerpoint/2010/main" val="147443686"/>
              </p:ext>
            </p:extLst>
          </p:nvPr>
        </p:nvGraphicFramePr>
        <p:xfrm>
          <a:off x="6199451" y="1796038"/>
          <a:ext cx="5325800" cy="40079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203507423"/>
              </p:ext>
            </p:extLst>
          </p:nvPr>
        </p:nvGraphicFramePr>
        <p:xfrm>
          <a:off x="438152" y="1796037"/>
          <a:ext cx="5325800" cy="4007957"/>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124604" y="23294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12" name="Rectangle 11"/>
          <p:cNvSpPr/>
          <p:nvPr/>
        </p:nvSpPr>
        <p:spPr>
          <a:xfrm>
            <a:off x="5793884" y="17960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8" name="Rectangle 7"/>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3473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Wrong or Right?</a:t>
            </a:r>
            <a:endParaRPr lang="en-US" dirty="0"/>
          </a:p>
        </p:txBody>
      </p:sp>
      <p:graphicFrame>
        <p:nvGraphicFramePr>
          <p:cNvPr id="5" name="Chart 4"/>
          <p:cNvGraphicFramePr/>
          <p:nvPr>
            <p:extLst>
              <p:ext uri="{D42A27DB-BD31-4B8C-83A1-F6EECF244321}">
                <p14:modId xmlns:p14="http://schemas.microsoft.com/office/powerpoint/2010/main" val="147443686"/>
              </p:ext>
            </p:extLst>
          </p:nvPr>
        </p:nvGraphicFramePr>
        <p:xfrm>
          <a:off x="6199451" y="1796038"/>
          <a:ext cx="5325800" cy="40079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3154540847"/>
              </p:ext>
            </p:extLst>
          </p:nvPr>
        </p:nvGraphicFramePr>
        <p:xfrm>
          <a:off x="438152" y="1796037"/>
          <a:ext cx="5325800" cy="4007957"/>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358627" y="17960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12" name="Rectangle 11"/>
          <p:cNvSpPr/>
          <p:nvPr/>
        </p:nvSpPr>
        <p:spPr>
          <a:xfrm>
            <a:off x="5793884" y="1796037"/>
            <a:ext cx="627095" cy="400110"/>
          </a:xfrm>
          <a:prstGeom prst="rect">
            <a:avLst/>
          </a:prstGeom>
        </p:spPr>
        <p:txBody>
          <a:bodyPr wrap="none">
            <a:spAutoFit/>
          </a:bodyPr>
          <a:lstStyle/>
          <a:p>
            <a:pPr algn="r"/>
            <a:r>
              <a:rPr lang="en-US" sz="1000" dirty="0" smtClean="0">
                <a:solidFill>
                  <a:sysClr val="windowText" lastClr="000000"/>
                </a:solidFill>
              </a:rPr>
              <a:t>USD</a:t>
            </a:r>
          </a:p>
          <a:p>
            <a:pPr algn="r"/>
            <a:r>
              <a:rPr lang="en-US" sz="1000" dirty="0" smtClean="0">
                <a:solidFill>
                  <a:sysClr val="windowText" lastClr="000000"/>
                </a:solidFill>
              </a:rPr>
              <a:t>(millions)</a:t>
            </a:r>
            <a:endParaRPr lang="en-US" sz="1000" dirty="0"/>
          </a:p>
        </p:txBody>
      </p:sp>
      <p:sp>
        <p:nvSpPr>
          <p:cNvPr id="8" name="Rectangle 7"/>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5605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13"/>
          <p:cNvSpPr/>
          <p:nvPr/>
        </p:nvSpPr>
        <p:spPr>
          <a:xfrm rot="2700000">
            <a:off x="-6330037" y="-9436"/>
            <a:ext cx="21181501" cy="6441309"/>
          </a:xfrm>
          <a:prstGeom prst="rect">
            <a:avLst/>
          </a:prstGeom>
          <a:solidFill>
            <a:schemeClr val="accent4">
              <a:lumMod val="60000"/>
              <a:lumOff val="40000"/>
            </a:schemeClr>
          </a:solidFill>
          <a:ln w="12700" cap="flat">
            <a:noFill/>
            <a:miter lim="400000"/>
          </a:ln>
          <a:effectLst/>
        </p:spPr>
        <p:txBody>
          <a:bodyPr wrap="square" lIns="0" tIns="0" rIns="0" bIns="0" numCol="1" anchor="ctr">
            <a:noAutofit/>
          </a:bodyPr>
          <a:lstStyle/>
          <a:p>
            <a:pPr lvl="0" algn="ctr">
              <a:defRPr>
                <a:solidFill>
                  <a:srgbClr val="FFFFFF"/>
                </a:solidFill>
                <a:latin typeface="Arial"/>
                <a:ea typeface="Arial"/>
                <a:cs typeface="Arial"/>
                <a:sym typeface="Arial"/>
              </a:defRPr>
            </a:pPr>
            <a:endParaRPr/>
          </a:p>
        </p:txBody>
      </p:sp>
      <p:sp>
        <p:nvSpPr>
          <p:cNvPr id="19" name="Title 18"/>
          <p:cNvSpPr>
            <a:spLocks noGrp="1"/>
          </p:cNvSpPr>
          <p:nvPr>
            <p:ph type="title"/>
          </p:nvPr>
        </p:nvSpPr>
        <p:spPr/>
        <p:txBody>
          <a:bodyPr>
            <a:noAutofit/>
          </a:bodyPr>
          <a:lstStyle/>
          <a:p>
            <a:r>
              <a:rPr lang="en-US" sz="4000" b="0" dirty="0" smtClean="0"/>
              <a:t>Building blocks of Information Visualization</a:t>
            </a:r>
            <a:endParaRPr lang="en-US" sz="4000" dirty="0"/>
          </a:p>
        </p:txBody>
      </p:sp>
      <p:sp>
        <p:nvSpPr>
          <p:cNvPr id="5" name="Shape 339"/>
          <p:cNvSpPr/>
          <p:nvPr/>
        </p:nvSpPr>
        <p:spPr>
          <a:xfrm>
            <a:off x="468827" y="1582310"/>
            <a:ext cx="3972198" cy="2909796"/>
          </a:xfrm>
          <a:prstGeom prst="rect">
            <a:avLst/>
          </a:prstGeom>
          <a:solidFill>
            <a:srgbClr val="D9DEF0"/>
          </a:solidFill>
          <a:ln w="12700">
            <a:miter lim="400000"/>
          </a:ln>
        </p:spPr>
        <p:txBody>
          <a:bodyPr lIns="0" tIns="0" rIns="0" bIns="0" anchor="ctr"/>
          <a:lstStyle/>
          <a:p>
            <a:pPr lvl="0" algn="ctr">
              <a:defRPr>
                <a:solidFill>
                  <a:srgbClr val="D9DEF0"/>
                </a:solidFill>
                <a:latin typeface="Arial"/>
                <a:ea typeface="Arial"/>
                <a:cs typeface="Arial"/>
                <a:sym typeface="Arial"/>
              </a:defRPr>
            </a:pPr>
            <a:endParaRPr/>
          </a:p>
        </p:txBody>
      </p:sp>
      <p:sp>
        <p:nvSpPr>
          <p:cNvPr id="6" name="Shape 341"/>
          <p:cNvSpPr/>
          <p:nvPr/>
        </p:nvSpPr>
        <p:spPr>
          <a:xfrm flipV="1">
            <a:off x="468828" y="4249424"/>
            <a:ext cx="681148" cy="6811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9DEF0"/>
          </a:solidFill>
          <a:ln w="12700">
            <a:miter lim="400000"/>
          </a:ln>
        </p:spPr>
        <p:txBody>
          <a:bodyPr lIns="0" tIns="0" rIns="0" bIns="0" anchor="ctr"/>
          <a:lstStyle/>
          <a:p>
            <a:pPr lvl="0" algn="ctr">
              <a:defRPr>
                <a:solidFill>
                  <a:srgbClr val="FFFFFF"/>
                </a:solidFill>
                <a:latin typeface="Arial"/>
                <a:ea typeface="Arial"/>
                <a:cs typeface="Arial"/>
                <a:sym typeface="Arial"/>
              </a:defRPr>
            </a:pPr>
            <a:endParaRPr/>
          </a:p>
        </p:txBody>
      </p:sp>
      <p:sp>
        <p:nvSpPr>
          <p:cNvPr id="7" name="Shape 331"/>
          <p:cNvSpPr/>
          <p:nvPr/>
        </p:nvSpPr>
        <p:spPr>
          <a:xfrm>
            <a:off x="1093123" y="1977240"/>
            <a:ext cx="3089772" cy="132343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i="1">
                <a:solidFill>
                  <a:srgbClr val="2A3249"/>
                </a:solidFill>
                <a:latin typeface="Arial"/>
                <a:ea typeface="Arial"/>
                <a:cs typeface="Arial"/>
                <a:sym typeface="Arial"/>
              </a:defRPr>
            </a:lvl1pPr>
          </a:lstStyle>
          <a:p>
            <a:pPr lvl="0">
              <a:defRPr i="0">
                <a:solidFill>
                  <a:srgbClr val="000000"/>
                </a:solidFill>
              </a:defRPr>
            </a:pPr>
            <a:r>
              <a:rPr lang="en-US" sz="2000" i="0" dirty="0" smtClean="0">
                <a:latin typeface="+mn-lt"/>
              </a:rPr>
              <a:t>Information visualization is all about gaining understanding, so we can make good decisions.</a:t>
            </a:r>
            <a:r>
              <a:rPr sz="2000" i="0" dirty="0" smtClean="0">
                <a:solidFill>
                  <a:srgbClr val="2A3249"/>
                </a:solidFill>
                <a:latin typeface="+mn-lt"/>
              </a:rPr>
              <a:t>”</a:t>
            </a:r>
            <a:endParaRPr sz="2000" i="0" dirty="0">
              <a:solidFill>
                <a:srgbClr val="2A3249"/>
              </a:solidFill>
              <a:latin typeface="+mn-lt"/>
            </a:endParaRPr>
          </a:p>
        </p:txBody>
      </p:sp>
      <p:sp>
        <p:nvSpPr>
          <p:cNvPr id="8" name="Shape 332"/>
          <p:cNvSpPr/>
          <p:nvPr/>
        </p:nvSpPr>
        <p:spPr>
          <a:xfrm>
            <a:off x="598847" y="1788517"/>
            <a:ext cx="903439" cy="94281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6000" b="1">
                <a:solidFill>
                  <a:srgbClr val="8D93A1"/>
                </a:solidFill>
                <a:latin typeface="Arial"/>
                <a:ea typeface="Arial"/>
                <a:cs typeface="Arial"/>
                <a:sym typeface="Arial"/>
              </a:defRPr>
            </a:lvl1pPr>
          </a:lstStyle>
          <a:p>
            <a:pPr lvl="0">
              <a:defRPr sz="1800" b="0">
                <a:solidFill>
                  <a:srgbClr val="000000"/>
                </a:solidFill>
              </a:defRPr>
            </a:pPr>
            <a:r>
              <a:rPr sz="6000" b="1">
                <a:solidFill>
                  <a:srgbClr val="8D93A1"/>
                </a:solidFill>
              </a:rPr>
              <a:t>“</a:t>
            </a:r>
          </a:p>
        </p:txBody>
      </p:sp>
      <p:sp>
        <p:nvSpPr>
          <p:cNvPr id="20" name="Rectangle 19"/>
          <p:cNvSpPr/>
          <p:nvPr/>
        </p:nvSpPr>
        <p:spPr>
          <a:xfrm>
            <a:off x="468827" y="5478304"/>
            <a:ext cx="1471291" cy="6679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Stephen Few</a:t>
            </a:r>
            <a:endParaRPr lang="en-US" dirty="0"/>
          </a:p>
        </p:txBody>
      </p:sp>
      <p:sp>
        <p:nvSpPr>
          <p:cNvPr id="2" name="Rectangle 1"/>
          <p:cNvSpPr/>
          <p:nvPr/>
        </p:nvSpPr>
        <p:spPr>
          <a:xfrm>
            <a:off x="5934039" y="4784665"/>
            <a:ext cx="4076736" cy="1361550"/>
          </a:xfrm>
          <a:prstGeom prst="rect">
            <a:avLst/>
          </a:prstGeom>
          <a:solidFill>
            <a:schemeClr val="accent4">
              <a:lumMod val="40000"/>
              <a:lumOff val="6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2" name="Rectangle 21"/>
          <p:cNvSpPr/>
          <p:nvPr/>
        </p:nvSpPr>
        <p:spPr>
          <a:xfrm>
            <a:off x="5934039" y="3419071"/>
            <a:ext cx="4076736" cy="1362479"/>
          </a:xfrm>
          <a:prstGeom prst="rect">
            <a:avLst/>
          </a:prstGeom>
          <a:solidFill>
            <a:schemeClr val="accent4">
              <a:lumMod val="40000"/>
              <a:lumOff val="6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a:off x="5934039" y="1582310"/>
            <a:ext cx="4076736" cy="1833646"/>
          </a:xfrm>
          <a:prstGeom prst="triangle">
            <a:avLst/>
          </a:prstGeom>
          <a:solidFill>
            <a:schemeClr val="accent4">
              <a:lumMod val="40000"/>
              <a:lumOff val="6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397970" y="5682809"/>
            <a:ext cx="221936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2A2D33"/>
                </a:solidFill>
                <a:effectLst/>
                <a:uFillTx/>
                <a:latin typeface="+mj-lt"/>
                <a:ea typeface="+mj-ea"/>
                <a:cs typeface="+mj-cs"/>
                <a:sym typeface="Helvetica"/>
              </a:rPr>
              <a:t>Visual Perception</a:t>
            </a:r>
            <a:endParaRPr kumimoji="0" lang="en-US" sz="1800" b="0" i="0" u="none" strike="noStrike" cap="none" spc="0" normalizeH="0" baseline="0" dirty="0">
              <a:ln>
                <a:noFill/>
              </a:ln>
              <a:solidFill>
                <a:srgbClr val="2A2D33"/>
              </a:solidFill>
              <a:effectLst/>
              <a:uFillTx/>
              <a:latin typeface="+mj-lt"/>
              <a:ea typeface="+mj-ea"/>
              <a:cs typeface="+mj-cs"/>
              <a:sym typeface="Helvetica"/>
            </a:endParaRPr>
          </a:p>
        </p:txBody>
      </p:sp>
      <p:pic>
        <p:nvPicPr>
          <p:cNvPr id="24" name="Picture 23"/>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6896064" y="5683214"/>
            <a:ext cx="382919" cy="343501"/>
          </a:xfrm>
          <a:prstGeom prst="rect">
            <a:avLst/>
          </a:prstGeom>
        </p:spPr>
      </p:pic>
      <p:sp>
        <p:nvSpPr>
          <p:cNvPr id="25" name="TextBox 24"/>
          <p:cNvSpPr txBox="1"/>
          <p:nvPr/>
        </p:nvSpPr>
        <p:spPr>
          <a:xfrm>
            <a:off x="7124229" y="4340593"/>
            <a:ext cx="230552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dirty="0" smtClean="0">
                <a:solidFill>
                  <a:srgbClr val="2A2D33"/>
                </a:solidFill>
                <a:latin typeface="+mj-lt"/>
                <a:ea typeface="+mj-ea"/>
                <a:cs typeface="+mj-cs"/>
                <a:sym typeface="Helvetica"/>
              </a:rPr>
              <a:t>Quantitative Reasoning</a:t>
            </a:r>
            <a:endParaRPr kumimoji="0" lang="en-US" sz="1800" b="0" i="0" u="none" strike="noStrike" cap="none" spc="0" normalizeH="0" baseline="0" dirty="0">
              <a:ln>
                <a:noFill/>
              </a:ln>
              <a:solidFill>
                <a:srgbClr val="2A2D33"/>
              </a:solidFill>
              <a:effectLst/>
              <a:uFillTx/>
              <a:latin typeface="+mj-lt"/>
              <a:ea typeface="+mj-ea"/>
              <a:cs typeface="+mj-cs"/>
              <a:sym typeface="Helvetica"/>
            </a:endParaRPr>
          </a:p>
        </p:txBody>
      </p:sp>
      <p:pic>
        <p:nvPicPr>
          <p:cNvPr id="26" name="Picture 25"/>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6622323" y="4340998"/>
            <a:ext cx="382919" cy="343501"/>
          </a:xfrm>
          <a:prstGeom prst="rect">
            <a:avLst/>
          </a:prstGeom>
        </p:spPr>
      </p:pic>
      <p:sp>
        <p:nvSpPr>
          <p:cNvPr id="27" name="TextBox 26"/>
          <p:cNvSpPr txBox="1"/>
          <p:nvPr/>
        </p:nvSpPr>
        <p:spPr>
          <a:xfrm>
            <a:off x="7028979" y="3015273"/>
            <a:ext cx="25216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dirty="0" smtClean="0">
                <a:solidFill>
                  <a:srgbClr val="2A2D33"/>
                </a:solidFill>
                <a:latin typeface="+mj-lt"/>
                <a:ea typeface="+mj-ea"/>
                <a:cs typeface="+mj-cs"/>
                <a:sym typeface="Helvetica"/>
              </a:rPr>
              <a:t>Information Visualization</a:t>
            </a:r>
            <a:endParaRPr kumimoji="0" lang="en-US" sz="1800" b="0" i="0" u="none" strike="noStrike" cap="none" spc="0" normalizeH="0" baseline="0" dirty="0">
              <a:ln>
                <a:noFill/>
              </a:ln>
              <a:solidFill>
                <a:srgbClr val="2A2D33"/>
              </a:solidFill>
              <a:effectLst/>
              <a:uFillTx/>
              <a:latin typeface="+mj-lt"/>
              <a:ea typeface="+mj-ea"/>
              <a:cs typeface="+mj-cs"/>
              <a:sym typeface="Helvetica"/>
            </a:endParaRPr>
          </a:p>
        </p:txBody>
      </p:sp>
      <p:pic>
        <p:nvPicPr>
          <p:cNvPr id="28" name="Picture 27"/>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6527073" y="3015678"/>
            <a:ext cx="382919" cy="343501"/>
          </a:xfrm>
          <a:prstGeom prst="rect">
            <a:avLst/>
          </a:prstGeom>
        </p:spPr>
      </p:pic>
      <p:sp>
        <p:nvSpPr>
          <p:cNvPr id="29" name="TextBox 28"/>
          <p:cNvSpPr txBox="1"/>
          <p:nvPr/>
        </p:nvSpPr>
        <p:spPr>
          <a:xfrm>
            <a:off x="7397970" y="5033408"/>
            <a:ext cx="2219361"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dirty="0" smtClean="0">
                <a:solidFill>
                  <a:srgbClr val="2A2D33"/>
                </a:solidFill>
                <a:ea typeface="+mj-ea"/>
                <a:cs typeface="+mj-cs"/>
                <a:sym typeface="Helvetica"/>
              </a:rPr>
              <a:t>Visual properties</a:t>
            </a:r>
          </a:p>
          <a:p>
            <a:pPr marL="0" marR="0" indent="0" algn="l" defTabSz="9144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2A2D33"/>
                </a:solidFill>
                <a:effectLst/>
                <a:uFillTx/>
                <a:ea typeface="+mj-ea"/>
                <a:cs typeface="+mj-cs"/>
                <a:sym typeface="Helvetica"/>
              </a:rPr>
              <a:t>Visual objects</a:t>
            </a:r>
            <a:endParaRPr kumimoji="0" lang="en-US" sz="1600" b="0" i="0" u="none" strike="noStrike" cap="none" spc="0" normalizeH="0" baseline="0" dirty="0">
              <a:ln>
                <a:noFill/>
              </a:ln>
              <a:solidFill>
                <a:srgbClr val="2A2D33"/>
              </a:solidFill>
              <a:effectLst/>
              <a:uFillTx/>
              <a:ea typeface="+mj-ea"/>
              <a:cs typeface="+mj-cs"/>
              <a:sym typeface="Helvetica"/>
            </a:endParaRPr>
          </a:p>
        </p:txBody>
      </p:sp>
      <p:sp>
        <p:nvSpPr>
          <p:cNvPr id="30" name="TextBox 29"/>
          <p:cNvSpPr txBox="1"/>
          <p:nvPr/>
        </p:nvSpPr>
        <p:spPr>
          <a:xfrm>
            <a:off x="7121745" y="3738008"/>
            <a:ext cx="2219361"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dirty="0" smtClean="0">
                <a:solidFill>
                  <a:srgbClr val="2A2D33"/>
                </a:solidFill>
                <a:ea typeface="+mj-ea"/>
                <a:cs typeface="+mj-cs"/>
                <a:sym typeface="Helvetica"/>
              </a:rPr>
              <a:t>Quantitative Relationships</a:t>
            </a:r>
          </a:p>
          <a:p>
            <a:pPr latinLnBrk="1" hangingPunct="0"/>
            <a:r>
              <a:rPr lang="en-US" sz="1600" dirty="0" smtClean="0">
                <a:solidFill>
                  <a:srgbClr val="2A2D33"/>
                </a:solidFill>
                <a:ea typeface="+mj-ea"/>
                <a:cs typeface="+mj-cs"/>
                <a:sym typeface="Helvetica"/>
              </a:rPr>
              <a:t>Quantitative Comparisons</a:t>
            </a:r>
            <a:endParaRPr kumimoji="0" lang="en-US" sz="1600" b="0" i="0" u="none" strike="noStrike" cap="none" spc="0" normalizeH="0" baseline="0" dirty="0">
              <a:ln>
                <a:noFill/>
              </a:ln>
              <a:solidFill>
                <a:srgbClr val="2A2D33"/>
              </a:solidFill>
              <a:effectLst/>
              <a:uFillTx/>
              <a:ea typeface="+mj-ea"/>
              <a:cs typeface="+mj-cs"/>
              <a:sym typeface="Helvetica"/>
            </a:endParaRPr>
          </a:p>
        </p:txBody>
      </p:sp>
      <p:sp>
        <p:nvSpPr>
          <p:cNvPr id="31" name="TextBox 30"/>
          <p:cNvSpPr txBox="1"/>
          <p:nvPr/>
        </p:nvSpPr>
        <p:spPr>
          <a:xfrm>
            <a:off x="7093074" y="2475828"/>
            <a:ext cx="2219361"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dirty="0" smtClean="0">
                <a:solidFill>
                  <a:srgbClr val="2A2D33"/>
                </a:solidFill>
                <a:ea typeface="+mj-ea"/>
                <a:cs typeface="+mj-cs"/>
                <a:sym typeface="Helvetica"/>
              </a:rPr>
              <a:t>Visual Patterns, Trends,</a:t>
            </a:r>
          </a:p>
          <a:p>
            <a:pPr marL="0" marR="0" indent="0" algn="l" defTabSz="914400" rtl="0" fontAlgn="auto" latinLnBrk="1" hangingPunct="0">
              <a:lnSpc>
                <a:spcPct val="100000"/>
              </a:lnSpc>
              <a:spcBef>
                <a:spcPts val="0"/>
              </a:spcBef>
              <a:spcAft>
                <a:spcPts val="0"/>
              </a:spcAft>
              <a:buClrTx/>
              <a:buSzTx/>
              <a:buFontTx/>
              <a:buNone/>
              <a:tabLst/>
            </a:pPr>
            <a:r>
              <a:rPr lang="en-US" sz="1600" dirty="0" smtClean="0">
                <a:solidFill>
                  <a:srgbClr val="2A2D33"/>
                </a:solidFill>
                <a:ea typeface="+mj-ea"/>
                <a:cs typeface="+mj-cs"/>
                <a:sym typeface="Helvetica"/>
              </a:rPr>
              <a:t>and Exceptions</a:t>
            </a:r>
            <a:endParaRPr kumimoji="0" lang="en-US" sz="1600" b="0" i="0" u="none" strike="noStrike" cap="none" spc="0" normalizeH="0" baseline="0" dirty="0">
              <a:ln>
                <a:noFill/>
              </a:ln>
              <a:solidFill>
                <a:srgbClr val="2A2D33"/>
              </a:solidFill>
              <a:effectLst/>
              <a:uFillTx/>
              <a:ea typeface="+mj-ea"/>
              <a:cs typeface="+mj-cs"/>
              <a:sym typeface="Helvetica"/>
            </a:endParaRPr>
          </a:p>
        </p:txBody>
      </p:sp>
      <p:sp>
        <p:nvSpPr>
          <p:cNvPr id="21" name="Rectangle 20"/>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5378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t>
            </a:r>
            <a:r>
              <a:rPr lang="en-US" dirty="0" smtClean="0"/>
              <a:t>Tweets representation</a:t>
            </a:r>
            <a:endParaRPr lang="en-US" dirty="0"/>
          </a:p>
        </p:txBody>
      </p:sp>
      <p:pic>
        <p:nvPicPr>
          <p:cNvPr id="3074" name="Picture 2" descr="http://mikemason.ca/blog/wp-content/uploads/2012/10/02+tumblr_l1cng5J34R1qzn7buo1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3" y="1381125"/>
            <a:ext cx="7658098" cy="48001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739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Data visualization is both an art and a science.</a:t>
            </a:r>
          </a:p>
        </p:txBody>
      </p:sp>
      <p:sp>
        <p:nvSpPr>
          <p:cNvPr id="3" name="Subtitle 2"/>
          <p:cNvSpPr>
            <a:spLocks noGrp="1"/>
          </p:cNvSpPr>
          <p:nvPr>
            <p:ph type="subTitle" idx="1"/>
          </p:nvPr>
        </p:nvSpPr>
        <p:spPr>
          <a:xfrm>
            <a:off x="715616" y="4762104"/>
            <a:ext cx="9780105" cy="446528"/>
          </a:xfrm>
        </p:spPr>
        <p:txBody>
          <a:bodyPr>
            <a:normAutofit lnSpcReduction="10000"/>
          </a:bodyPr>
          <a:lstStyle/>
          <a:p>
            <a:r>
              <a:rPr lang="en-US" dirty="0" smtClean="0"/>
              <a:t>See numbers clearly.</a:t>
            </a:r>
            <a:endParaRPr lang="en-US" dirty="0"/>
          </a:p>
        </p:txBody>
      </p:sp>
      <p:sp>
        <p:nvSpPr>
          <p:cNvPr id="4" name="Rectangle 3"/>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4171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Books</a:t>
            </a:r>
            <a:endParaRPr lang="en-US" dirty="0"/>
          </a:p>
        </p:txBody>
      </p:sp>
      <p:pic>
        <p:nvPicPr>
          <p:cNvPr id="8194" name="Picture 2" descr="https://www.perceptualedge.com/images/NYSI_cover.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15" y="1297286"/>
            <a:ext cx="1619616" cy="21294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ecx.images-amazon.com/images/I/31ohzJBcb5L._SX258_BO1,204,203,200_.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927" y="1297286"/>
            <a:ext cx="1647823" cy="212949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ecx.images-amazon.com/images/I/41tNVlRHZNL._SX402_BO1,204,203,200_.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0146" y="1297286"/>
            <a:ext cx="1730629" cy="214186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ecx.images-amazon.com/images/I/51QSh0URPML._SX421_BO1,204,203,200_.jp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5171" y="1297286"/>
            <a:ext cx="1806829" cy="2135732"/>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ecx.images-amazon.com/images/I/51r4rF-UywL._SX407_BO1,204,203,200_.jp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56397" y="1297286"/>
            <a:ext cx="1740154" cy="212732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4112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Useful links</a:t>
            </a:r>
            <a:endParaRPr lang="en-US" dirty="0"/>
          </a:p>
        </p:txBody>
      </p:sp>
      <p:sp>
        <p:nvSpPr>
          <p:cNvPr id="6" name="Content Placeholder 5"/>
          <p:cNvSpPr>
            <a:spLocks noGrp="1"/>
          </p:cNvSpPr>
          <p:nvPr>
            <p:ph sz="quarter" idx="13"/>
          </p:nvPr>
        </p:nvSpPr>
        <p:spPr/>
        <p:txBody>
          <a:bodyPr/>
          <a:lstStyle/>
          <a:p>
            <a:r>
              <a:rPr lang="en-US" dirty="0" smtClean="0">
                <a:hlinkClick r:id="rId2"/>
              </a:rPr>
              <a:t>www.theguardian.com/data</a:t>
            </a:r>
            <a:endParaRPr lang="en-US" dirty="0"/>
          </a:p>
          <a:p>
            <a:r>
              <a:rPr lang="en-US" dirty="0" smtClean="0">
                <a:hlinkClick r:id="rId3"/>
              </a:rPr>
              <a:t>www.businessinsider.com/category/chart-of-the-day</a:t>
            </a:r>
            <a:endParaRPr lang="en-US" dirty="0"/>
          </a:p>
          <a:p>
            <a:r>
              <a:rPr lang="en-US" dirty="0" smtClean="0">
                <a:hlinkClick r:id="rId4"/>
              </a:rPr>
              <a:t>flowingdata.com</a:t>
            </a:r>
            <a:endParaRPr lang="en-US" dirty="0"/>
          </a:p>
          <a:p>
            <a:r>
              <a:rPr lang="en-US" dirty="0" smtClean="0">
                <a:hlinkClick r:id="rId5"/>
              </a:rPr>
              <a:t>www.informationisbeautiful.net</a:t>
            </a:r>
            <a:endParaRPr lang="en-US" dirty="0"/>
          </a:p>
          <a:p>
            <a:r>
              <a:rPr lang="en-US" dirty="0" smtClean="0">
                <a:hlinkClick r:id="rId6"/>
              </a:rPr>
              <a:t>junkcharts.typepad.com/</a:t>
            </a:r>
            <a:r>
              <a:rPr lang="en-US" dirty="0" err="1" smtClean="0">
                <a:hlinkClick r:id="rId6"/>
              </a:rPr>
              <a:t>junk_charts</a:t>
            </a:r>
            <a:endParaRPr lang="en-US" dirty="0"/>
          </a:p>
        </p:txBody>
      </p:sp>
      <p:sp>
        <p:nvSpPr>
          <p:cNvPr id="4" name="Rectangle 3"/>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463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Thank you.</a:t>
            </a:r>
            <a:endParaRPr lang="en-US" dirty="0"/>
          </a:p>
        </p:txBody>
      </p:sp>
      <p:sp>
        <p:nvSpPr>
          <p:cNvPr id="3" name="Rectangle 2"/>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017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t>
            </a:r>
            <a:r>
              <a:rPr lang="en-US" dirty="0" smtClean="0"/>
              <a:t>Food consumption</a:t>
            </a:r>
            <a:endParaRPr lang="en-US" dirty="0"/>
          </a:p>
        </p:txBody>
      </p:sp>
      <p:pic>
        <p:nvPicPr>
          <p:cNvPr id="4098" name="Picture 2" descr="http://datavisualization.ch/wp-content/uploads/2011/05/food_consumed_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2" y="1195387"/>
            <a:ext cx="6762750" cy="5191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6293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Data visualization?</a:t>
            </a:r>
          </a:p>
        </p:txBody>
      </p:sp>
      <p:sp>
        <p:nvSpPr>
          <p:cNvPr id="5" name="Content Placeholder 4"/>
          <p:cNvSpPr>
            <a:spLocks noGrp="1"/>
          </p:cNvSpPr>
          <p:nvPr>
            <p:ph sz="quarter" idx="13"/>
          </p:nvPr>
        </p:nvSpPr>
        <p:spPr>
          <a:xfrm>
            <a:off x="438151" y="1486894"/>
            <a:ext cx="5072104" cy="4261444"/>
          </a:xfrm>
        </p:spPr>
        <p:txBody>
          <a:bodyPr>
            <a:normAutofit/>
          </a:bodyPr>
          <a:lstStyle/>
          <a:p>
            <a:pPr marL="0" indent="0">
              <a:buFont typeface="Arial"/>
              <a:buNone/>
            </a:pPr>
            <a:r>
              <a:rPr lang="en-US" sz="2600" dirty="0" smtClean="0">
                <a:solidFill>
                  <a:schemeClr val="accent4"/>
                </a:solidFill>
                <a:latin typeface="+mj-lt"/>
              </a:rPr>
              <a:t>Overview</a:t>
            </a:r>
            <a:endParaRPr lang="en-US" sz="2600" dirty="0">
              <a:solidFill>
                <a:schemeClr val="accent4"/>
              </a:solidFill>
              <a:latin typeface="+mj-lt"/>
            </a:endParaRPr>
          </a:p>
          <a:p>
            <a:pPr marL="0" indent="0">
              <a:buNone/>
            </a:pPr>
            <a:r>
              <a:rPr lang="en-US" sz="2400" dirty="0">
                <a:solidFill>
                  <a:sysClr val="windowText" lastClr="000000"/>
                </a:solidFill>
              </a:rPr>
              <a:t>Data visualization </a:t>
            </a:r>
            <a:r>
              <a:rPr lang="en-US" sz="2400" dirty="0" smtClean="0">
                <a:solidFill>
                  <a:sysClr val="windowText" lastClr="000000"/>
                </a:solidFill>
              </a:rPr>
              <a:t>is the presentation of </a:t>
            </a:r>
            <a:r>
              <a:rPr lang="en-US" sz="2400" dirty="0">
                <a:solidFill>
                  <a:sysClr val="windowText" lastClr="000000"/>
                </a:solidFill>
              </a:rPr>
              <a:t>data or information by encoding it as visual objects (e.g., points, lines or bars) contained in graphics</a:t>
            </a:r>
            <a:r>
              <a:rPr lang="en-US" sz="2400" dirty="0" smtClean="0">
                <a:solidFill>
                  <a:sysClr val="windowText" lastClr="000000"/>
                </a:solidFill>
              </a:rPr>
              <a:t>.</a:t>
            </a:r>
          </a:p>
          <a:p>
            <a:pPr marL="0" indent="0">
              <a:buFont typeface="Arial"/>
              <a:buNone/>
            </a:pPr>
            <a:r>
              <a:rPr lang="en-US" sz="2600" dirty="0" smtClean="0">
                <a:solidFill>
                  <a:schemeClr val="accent4"/>
                </a:solidFill>
                <a:latin typeface="+mj-lt"/>
              </a:rPr>
              <a:t>Goal</a:t>
            </a:r>
            <a:endParaRPr lang="en-US" sz="2600" dirty="0">
              <a:solidFill>
                <a:schemeClr val="accent4"/>
              </a:solidFill>
              <a:latin typeface="+mj-lt"/>
            </a:endParaRPr>
          </a:p>
          <a:p>
            <a:pPr marL="0" indent="0">
              <a:buNone/>
            </a:pPr>
            <a:r>
              <a:rPr lang="en-US" sz="2400" dirty="0" smtClean="0">
                <a:solidFill>
                  <a:sysClr val="windowText" lastClr="000000"/>
                </a:solidFill>
              </a:rPr>
              <a:t>To </a:t>
            </a:r>
            <a:r>
              <a:rPr lang="en-US" sz="2400" dirty="0">
                <a:solidFill>
                  <a:sysClr val="windowText" lastClr="000000"/>
                </a:solidFill>
              </a:rPr>
              <a:t>communicate information clearly and </a:t>
            </a:r>
            <a:r>
              <a:rPr lang="en-US" sz="2400" dirty="0" smtClean="0">
                <a:solidFill>
                  <a:sysClr val="windowText" lastClr="000000"/>
                </a:solidFill>
              </a:rPr>
              <a:t>effectively, thus to </a:t>
            </a:r>
            <a:r>
              <a:rPr lang="en-US" sz="2400" dirty="0" smtClean="0"/>
              <a:t>make </a:t>
            </a:r>
            <a:r>
              <a:rPr lang="en-US" sz="2400" dirty="0"/>
              <a:t>complex data more accessible, understandable and usable</a:t>
            </a:r>
            <a:r>
              <a:rPr lang="en-US" sz="2400" dirty="0" smtClean="0"/>
              <a:t>.</a:t>
            </a:r>
            <a:endParaRPr lang="en-US" sz="2400" dirty="0"/>
          </a:p>
        </p:txBody>
      </p:sp>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54426" y="1486894"/>
            <a:ext cx="6121649" cy="3864975"/>
          </a:xfrm>
        </p:spPr>
      </p:pic>
      <p:sp>
        <p:nvSpPr>
          <p:cNvPr id="6" name="Rectangle 5"/>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9435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Tufte</a:t>
            </a:r>
            <a:r>
              <a:rPr lang="en-US" dirty="0"/>
              <a:t>: </a:t>
            </a:r>
            <a:r>
              <a:rPr lang="en-US" dirty="0" smtClean="0"/>
              <a:t>“Graphics </a:t>
            </a:r>
            <a:r>
              <a:rPr lang="en-US" dirty="0"/>
              <a:t>reveal </a:t>
            </a:r>
            <a:r>
              <a:rPr lang="en-US" dirty="0" smtClean="0"/>
              <a:t>data”</a:t>
            </a:r>
            <a:endParaRPr lang="en-US" dirty="0"/>
          </a:p>
        </p:txBody>
      </p:sp>
      <p:sp>
        <p:nvSpPr>
          <p:cNvPr id="6" name="Text Placeholder 5"/>
          <p:cNvSpPr>
            <a:spLocks noGrp="1"/>
          </p:cNvSpPr>
          <p:nvPr>
            <p:ph sz="quarter" idx="13"/>
          </p:nvPr>
        </p:nvSpPr>
        <p:spPr>
          <a:xfrm>
            <a:off x="438150" y="1323976"/>
            <a:ext cx="11338562" cy="4424362"/>
          </a:xfrm>
        </p:spPr>
        <p:txBody>
          <a:bodyPr>
            <a:normAutofit/>
          </a:bodyPr>
          <a:lstStyle/>
          <a:p>
            <a:pPr marL="0" indent="0">
              <a:buNone/>
            </a:pPr>
            <a:r>
              <a:rPr lang="en-US" sz="2600" dirty="0" smtClean="0"/>
              <a:t>Excellence </a:t>
            </a:r>
            <a:r>
              <a:rPr lang="en-US" sz="2600" dirty="0"/>
              <a:t>in statistical graphics consists of complex ideas communicated with clarity, precision and efficiency. Graphical displays should:</a:t>
            </a:r>
          </a:p>
          <a:p>
            <a:r>
              <a:rPr lang="en-US" sz="2400" dirty="0" smtClean="0"/>
              <a:t>show </a:t>
            </a:r>
            <a:r>
              <a:rPr lang="en-US" sz="2400" dirty="0"/>
              <a:t>the data</a:t>
            </a:r>
          </a:p>
          <a:p>
            <a:r>
              <a:rPr lang="en-US" sz="2400" dirty="0" smtClean="0"/>
              <a:t>present </a:t>
            </a:r>
            <a:r>
              <a:rPr lang="en-US" sz="2400" dirty="0"/>
              <a:t>many numbers in a small space</a:t>
            </a:r>
          </a:p>
          <a:p>
            <a:r>
              <a:rPr lang="en-US" sz="2400" dirty="0"/>
              <a:t>make large data sets coherent</a:t>
            </a:r>
          </a:p>
          <a:p>
            <a:r>
              <a:rPr lang="en-US" sz="2400" dirty="0"/>
              <a:t>encourage the eye to compare different pieces of data</a:t>
            </a:r>
          </a:p>
          <a:p>
            <a:r>
              <a:rPr lang="en-US" sz="2400" dirty="0"/>
              <a:t>reveal the data at several levels of detail, from a broad overview to the fine </a:t>
            </a:r>
            <a:r>
              <a:rPr lang="en-US" sz="2400" dirty="0" smtClean="0"/>
              <a:t>structure</a:t>
            </a:r>
            <a:r>
              <a:rPr lang="en-US" sz="2400" dirty="0"/>
              <a:t>.</a:t>
            </a:r>
          </a:p>
        </p:txBody>
      </p:sp>
      <p:sp>
        <p:nvSpPr>
          <p:cNvPr id="4" name="Rectangle 3"/>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2854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is data visualization important?</a:t>
            </a:r>
          </a:p>
        </p:txBody>
      </p:sp>
      <p:sp>
        <p:nvSpPr>
          <p:cNvPr id="6" name="Text Placeholder 5"/>
          <p:cNvSpPr>
            <a:spLocks noGrp="1"/>
          </p:cNvSpPr>
          <p:nvPr>
            <p:ph sz="quarter" idx="13"/>
          </p:nvPr>
        </p:nvSpPr>
        <p:spPr/>
        <p:txBody>
          <a:bodyPr>
            <a:normAutofit/>
          </a:bodyPr>
          <a:lstStyle/>
          <a:p>
            <a:r>
              <a:rPr lang="en-US" sz="2400" dirty="0" smtClean="0"/>
              <a:t>Data visualization </a:t>
            </a:r>
            <a:r>
              <a:rPr lang="en-US" sz="2400" dirty="0"/>
              <a:t>help people see things that were not obvious to them before</a:t>
            </a:r>
            <a:r>
              <a:rPr lang="en-US" sz="2400" dirty="0" smtClean="0"/>
              <a:t>.</a:t>
            </a:r>
          </a:p>
          <a:p>
            <a:r>
              <a:rPr lang="en-US" sz="2400" dirty="0">
                <a:solidFill>
                  <a:sysClr val="windowText" lastClr="000000"/>
                </a:solidFill>
              </a:rPr>
              <a:t>Data visualization makes interpretation easier. </a:t>
            </a:r>
            <a:endParaRPr lang="en-US" sz="2400" dirty="0" smtClean="0">
              <a:solidFill>
                <a:sysClr val="windowText" lastClr="000000"/>
              </a:solidFill>
            </a:endParaRPr>
          </a:p>
          <a:p>
            <a:r>
              <a:rPr lang="en-US" sz="2400" dirty="0">
                <a:solidFill>
                  <a:sysClr val="windowText" lastClr="000000"/>
                </a:solidFill>
              </a:rPr>
              <a:t>Data visualization</a:t>
            </a:r>
            <a:r>
              <a:rPr lang="en-US" sz="2400" dirty="0" smtClean="0">
                <a:solidFill>
                  <a:sysClr val="windowText" lastClr="000000"/>
                </a:solidFill>
              </a:rPr>
              <a:t> </a:t>
            </a:r>
            <a:r>
              <a:rPr lang="en-US" sz="2400" dirty="0">
                <a:solidFill>
                  <a:sysClr val="windowText" lastClr="000000"/>
                </a:solidFill>
              </a:rPr>
              <a:t>simplifies the data, instantly clarifying the </a:t>
            </a:r>
            <a:r>
              <a:rPr lang="en-US" sz="2400" dirty="0" smtClean="0">
                <a:solidFill>
                  <a:sysClr val="windowText" lastClr="000000"/>
                </a:solidFill>
              </a:rPr>
              <a:t>important KPIs, factors, trends, etc. </a:t>
            </a:r>
          </a:p>
        </p:txBody>
      </p:sp>
      <p:sp>
        <p:nvSpPr>
          <p:cNvPr id="4" name="Rectangle 3"/>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135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Primary types of displaying information</a:t>
            </a:r>
          </a:p>
        </p:txBody>
      </p:sp>
      <p:sp>
        <p:nvSpPr>
          <p:cNvPr id="5" name="Content Placeholder 4"/>
          <p:cNvSpPr>
            <a:spLocks noGrp="1"/>
          </p:cNvSpPr>
          <p:nvPr>
            <p:ph sz="quarter" idx="13"/>
          </p:nvPr>
        </p:nvSpPr>
        <p:spPr>
          <a:xfrm>
            <a:off x="438150" y="1486894"/>
            <a:ext cx="10553699" cy="4261444"/>
          </a:xfrm>
        </p:spPr>
        <p:txBody>
          <a:bodyPr>
            <a:normAutofit/>
          </a:bodyPr>
          <a:lstStyle/>
          <a:p>
            <a:pPr marL="0" indent="0">
              <a:buFont typeface="Arial"/>
              <a:buNone/>
            </a:pPr>
            <a:r>
              <a:rPr lang="en-US" sz="2600" dirty="0" smtClean="0">
                <a:solidFill>
                  <a:schemeClr val="accent4"/>
                </a:solidFill>
                <a:latin typeface="+mj-lt"/>
              </a:rPr>
              <a:t>Table</a:t>
            </a:r>
            <a:endParaRPr lang="en-US" sz="2600" dirty="0">
              <a:solidFill>
                <a:schemeClr val="accent4"/>
              </a:solidFill>
              <a:latin typeface="+mj-lt"/>
            </a:endParaRPr>
          </a:p>
          <a:p>
            <a:pPr marL="0" indent="0">
              <a:buNone/>
            </a:pPr>
            <a:r>
              <a:rPr lang="en-US" sz="2400" dirty="0">
                <a:solidFill>
                  <a:sysClr val="windowText" lastClr="000000"/>
                </a:solidFill>
              </a:rPr>
              <a:t>A table contains quantitative data organized into rows and columns with categorical labels. It is primarily used to look up specific values. </a:t>
            </a:r>
            <a:endParaRPr lang="en-US" sz="2400" dirty="0" smtClean="0">
              <a:solidFill>
                <a:sysClr val="windowText" lastClr="000000"/>
              </a:solidFill>
            </a:endParaRPr>
          </a:p>
          <a:p>
            <a:pPr marL="0" indent="0">
              <a:buNone/>
            </a:pPr>
            <a:r>
              <a:rPr lang="en-US" sz="2600" dirty="0" smtClean="0">
                <a:solidFill>
                  <a:schemeClr val="accent4"/>
                </a:solidFill>
                <a:latin typeface="+mj-lt"/>
              </a:rPr>
              <a:t>Graph</a:t>
            </a:r>
            <a:endParaRPr lang="en-US" sz="2600" dirty="0">
              <a:solidFill>
                <a:schemeClr val="accent4"/>
              </a:solidFill>
              <a:latin typeface="+mj-lt"/>
            </a:endParaRPr>
          </a:p>
          <a:p>
            <a:pPr marL="0" indent="0">
              <a:buNone/>
            </a:pPr>
            <a:r>
              <a:rPr lang="en-US" sz="2400" dirty="0"/>
              <a:t>A graph is primarily used to show relationships among data and portrays values encoded as visual objects (e.g., lines, bars, or points). Numerical values are displayed within an area delineated by one or more axes. These axes provide scales (quantitative and categorical) used to label and assign values to the visual objects. Many graphs are also referred to as </a:t>
            </a:r>
            <a:r>
              <a:rPr lang="en-US" sz="2400" dirty="0" smtClean="0"/>
              <a:t>charts.</a:t>
            </a:r>
            <a:endParaRPr lang="en-US" sz="2400" dirty="0"/>
          </a:p>
        </p:txBody>
      </p:sp>
      <p:sp>
        <p:nvSpPr>
          <p:cNvPr id="4" name="Rectangle 3"/>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554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power of visual perception</a:t>
            </a:r>
            <a:endParaRPr lang="en-US" dirty="0"/>
          </a:p>
        </p:txBody>
      </p:sp>
      <p:sp>
        <p:nvSpPr>
          <p:cNvPr id="3" name="Content Placeholder 2"/>
          <p:cNvSpPr>
            <a:spLocks noGrp="1"/>
          </p:cNvSpPr>
          <p:nvPr>
            <p:ph sz="quarter" idx="13"/>
          </p:nvPr>
        </p:nvSpPr>
        <p:spPr>
          <a:xfrm>
            <a:off x="438150" y="4333461"/>
            <a:ext cx="11338562" cy="1414876"/>
          </a:xfrm>
        </p:spPr>
        <p:txBody>
          <a:bodyPr>
            <a:normAutofit/>
          </a:bodyPr>
          <a:lstStyle/>
          <a:p>
            <a:r>
              <a:rPr lang="en-US" sz="2000" dirty="0" smtClean="0"/>
              <a:t>Shows precise values</a:t>
            </a:r>
          </a:p>
          <a:p>
            <a:r>
              <a:rPr lang="en-US" sz="2000" dirty="0" smtClean="0"/>
              <a:t>Shows individual values</a:t>
            </a:r>
          </a:p>
          <a:p>
            <a:r>
              <a:rPr lang="en-US" sz="2000" dirty="0" smtClean="0"/>
              <a:t>No trends, exceptions, relationships, or patterns</a:t>
            </a:r>
          </a:p>
        </p:txBody>
      </p:sp>
      <p:graphicFrame>
        <p:nvGraphicFramePr>
          <p:cNvPr id="2" name="Table 1"/>
          <p:cNvGraphicFramePr>
            <a:graphicFrameLocks noGrp="1"/>
          </p:cNvGraphicFramePr>
          <p:nvPr>
            <p:extLst>
              <p:ext uri="{D42A27DB-BD31-4B8C-83A1-F6EECF244321}">
                <p14:modId xmlns:p14="http://schemas.microsoft.com/office/powerpoint/2010/main" val="1735292853"/>
              </p:ext>
            </p:extLst>
          </p:nvPr>
        </p:nvGraphicFramePr>
        <p:xfrm>
          <a:off x="438150" y="2087735"/>
          <a:ext cx="10729621" cy="1828800"/>
        </p:xfrm>
        <a:graphic>
          <a:graphicData uri="http://schemas.openxmlformats.org/drawingml/2006/table">
            <a:tbl>
              <a:tblPr firstRow="1" lastRow="1">
                <a:tableStyleId>{9D7B26C5-4107-4FEC-AEDC-1716B250A1EF}</a:tableStyleId>
              </a:tblPr>
              <a:tblGrid>
                <a:gridCol w="1293013"/>
                <a:gridCol w="786384"/>
                <a:gridCol w="786384"/>
                <a:gridCol w="786384"/>
                <a:gridCol w="786384"/>
                <a:gridCol w="786384"/>
                <a:gridCol w="786384"/>
                <a:gridCol w="786384"/>
                <a:gridCol w="786384"/>
                <a:gridCol w="786384"/>
                <a:gridCol w="786384"/>
                <a:gridCol w="786384"/>
                <a:gridCol w="786384"/>
              </a:tblGrid>
              <a:tr h="457200">
                <a:tc>
                  <a:txBody>
                    <a:bodyPr/>
                    <a:lstStyle/>
                    <a:p>
                      <a:endParaRPr lang="en-US" dirty="0"/>
                    </a:p>
                  </a:txBody>
                  <a:tcPr/>
                </a:tc>
                <a:tc>
                  <a:txBody>
                    <a:bodyPr/>
                    <a:lstStyle/>
                    <a:p>
                      <a:pPr algn="ctr"/>
                      <a:r>
                        <a:rPr lang="en-US" dirty="0" smtClean="0"/>
                        <a:t>Jan</a:t>
                      </a:r>
                      <a:endParaRPr lang="en-US" dirty="0"/>
                    </a:p>
                  </a:txBody>
                  <a:tcPr/>
                </a:tc>
                <a:tc>
                  <a:txBody>
                    <a:bodyPr/>
                    <a:lstStyle/>
                    <a:p>
                      <a:pPr algn="ctr"/>
                      <a:r>
                        <a:rPr lang="en-US" dirty="0" smtClean="0"/>
                        <a:t>Feb</a:t>
                      </a:r>
                      <a:endParaRPr lang="en-US" dirty="0"/>
                    </a:p>
                  </a:txBody>
                  <a:tcPr/>
                </a:tc>
                <a:tc>
                  <a:txBody>
                    <a:bodyPr/>
                    <a:lstStyle/>
                    <a:p>
                      <a:pPr algn="ctr"/>
                      <a:r>
                        <a:rPr lang="en-US" dirty="0" smtClean="0"/>
                        <a:t>Mar</a:t>
                      </a:r>
                      <a:endParaRPr lang="en-US" dirty="0"/>
                    </a:p>
                  </a:txBody>
                  <a:tcPr/>
                </a:tc>
                <a:tc>
                  <a:txBody>
                    <a:bodyPr/>
                    <a:lstStyle/>
                    <a:p>
                      <a:pPr algn="ctr"/>
                      <a:r>
                        <a:rPr lang="en-US" dirty="0" smtClean="0"/>
                        <a:t>Apr</a:t>
                      </a:r>
                      <a:endParaRPr lang="en-US" dirty="0"/>
                    </a:p>
                  </a:txBody>
                  <a:tcPr/>
                </a:tc>
                <a:tc>
                  <a:txBody>
                    <a:bodyPr/>
                    <a:lstStyle/>
                    <a:p>
                      <a:pPr algn="ctr"/>
                      <a:r>
                        <a:rPr lang="en-US" dirty="0" smtClean="0"/>
                        <a:t>May</a:t>
                      </a:r>
                      <a:endParaRPr lang="en-US" dirty="0"/>
                    </a:p>
                  </a:txBody>
                  <a:tcPr/>
                </a:tc>
                <a:tc>
                  <a:txBody>
                    <a:bodyPr/>
                    <a:lstStyle/>
                    <a:p>
                      <a:pPr algn="ctr"/>
                      <a:r>
                        <a:rPr lang="en-US" dirty="0" smtClean="0"/>
                        <a:t>Jun</a:t>
                      </a:r>
                      <a:endParaRPr lang="en-US" dirty="0"/>
                    </a:p>
                  </a:txBody>
                  <a:tcPr/>
                </a:tc>
                <a:tc>
                  <a:txBody>
                    <a:bodyPr/>
                    <a:lstStyle/>
                    <a:p>
                      <a:pPr algn="ctr"/>
                      <a:r>
                        <a:rPr lang="en-US" dirty="0" smtClean="0"/>
                        <a:t>Jul</a:t>
                      </a:r>
                      <a:endParaRPr lang="en-US" dirty="0"/>
                    </a:p>
                  </a:txBody>
                  <a:tcPr/>
                </a:tc>
                <a:tc>
                  <a:txBody>
                    <a:bodyPr/>
                    <a:lstStyle/>
                    <a:p>
                      <a:pPr algn="ctr"/>
                      <a:r>
                        <a:rPr lang="en-US" dirty="0" smtClean="0"/>
                        <a:t>Aug</a:t>
                      </a:r>
                      <a:endParaRPr lang="en-US" dirty="0"/>
                    </a:p>
                  </a:txBody>
                  <a:tcPr/>
                </a:tc>
                <a:tc>
                  <a:txBody>
                    <a:bodyPr/>
                    <a:lstStyle/>
                    <a:p>
                      <a:pPr algn="ctr"/>
                      <a:r>
                        <a:rPr lang="en-US" dirty="0" smtClean="0"/>
                        <a:t>Sep</a:t>
                      </a:r>
                      <a:endParaRPr lang="en-US" dirty="0"/>
                    </a:p>
                  </a:txBody>
                  <a:tcPr/>
                </a:tc>
                <a:tc>
                  <a:txBody>
                    <a:bodyPr/>
                    <a:lstStyle/>
                    <a:p>
                      <a:pPr algn="ctr"/>
                      <a:r>
                        <a:rPr lang="en-US" dirty="0" smtClean="0"/>
                        <a:t>Oct</a:t>
                      </a:r>
                      <a:endParaRPr lang="en-US" dirty="0"/>
                    </a:p>
                  </a:txBody>
                  <a:tcPr/>
                </a:tc>
                <a:tc>
                  <a:txBody>
                    <a:bodyPr/>
                    <a:lstStyle/>
                    <a:p>
                      <a:pPr algn="ctr"/>
                      <a:r>
                        <a:rPr lang="en-US" dirty="0" smtClean="0"/>
                        <a:t>Nov</a:t>
                      </a:r>
                      <a:endParaRPr lang="en-US" dirty="0"/>
                    </a:p>
                  </a:txBody>
                  <a:tcPr/>
                </a:tc>
                <a:tc>
                  <a:txBody>
                    <a:bodyPr/>
                    <a:lstStyle/>
                    <a:p>
                      <a:pPr algn="ctr"/>
                      <a:r>
                        <a:rPr lang="en-US" dirty="0" smtClean="0"/>
                        <a:t>Dec</a:t>
                      </a:r>
                      <a:endParaRPr lang="en-US" dirty="0"/>
                    </a:p>
                  </a:txBody>
                  <a:tcPr/>
                </a:tc>
              </a:tr>
              <a:tr h="457200">
                <a:tc>
                  <a:txBody>
                    <a:bodyPr/>
                    <a:lstStyle/>
                    <a:p>
                      <a:r>
                        <a:rPr lang="en-US" dirty="0" smtClean="0"/>
                        <a:t>Domestic</a:t>
                      </a:r>
                      <a:endParaRPr lang="en-US" dirty="0"/>
                    </a:p>
                  </a:txBody>
                  <a:tcPr/>
                </a:tc>
                <a:tc>
                  <a:txBody>
                    <a:bodyPr/>
                    <a:lstStyle/>
                    <a:p>
                      <a:pPr algn="r"/>
                      <a:r>
                        <a:rPr lang="en-US" dirty="0" smtClean="0"/>
                        <a:t>$1,983</a:t>
                      </a:r>
                      <a:endParaRPr lang="en-US" dirty="0"/>
                    </a:p>
                  </a:txBody>
                  <a:tcPr/>
                </a:tc>
                <a:tc>
                  <a:txBody>
                    <a:bodyPr/>
                    <a:lstStyle/>
                    <a:p>
                      <a:pPr algn="r"/>
                      <a:r>
                        <a:rPr lang="en-US" dirty="0" smtClean="0"/>
                        <a:t>$2,343</a:t>
                      </a:r>
                      <a:endParaRPr lang="en-US" dirty="0"/>
                    </a:p>
                  </a:txBody>
                  <a:tcPr/>
                </a:tc>
                <a:tc>
                  <a:txBody>
                    <a:bodyPr/>
                    <a:lstStyle/>
                    <a:p>
                      <a:pPr algn="r"/>
                      <a:r>
                        <a:rPr lang="en-US" dirty="0" smtClean="0"/>
                        <a:t>$2,593</a:t>
                      </a:r>
                      <a:endParaRPr lang="en-US" dirty="0"/>
                    </a:p>
                  </a:txBody>
                  <a:tcPr/>
                </a:tc>
                <a:tc>
                  <a:txBody>
                    <a:bodyPr/>
                    <a:lstStyle/>
                    <a:p>
                      <a:pPr algn="r"/>
                      <a:r>
                        <a:rPr lang="en-US" dirty="0" smtClean="0"/>
                        <a:t>$2,283</a:t>
                      </a:r>
                      <a:endParaRPr lang="en-US" dirty="0"/>
                    </a:p>
                  </a:txBody>
                  <a:tcPr/>
                </a:tc>
                <a:tc>
                  <a:txBody>
                    <a:bodyPr/>
                    <a:lstStyle/>
                    <a:p>
                      <a:pPr algn="r"/>
                      <a:r>
                        <a:rPr lang="en-US" dirty="0" smtClean="0"/>
                        <a:t>$2,574</a:t>
                      </a:r>
                      <a:endParaRPr lang="en-US" dirty="0"/>
                    </a:p>
                  </a:txBody>
                  <a:tcPr/>
                </a:tc>
                <a:tc>
                  <a:txBody>
                    <a:bodyPr/>
                    <a:lstStyle/>
                    <a:p>
                      <a:pPr algn="r"/>
                      <a:r>
                        <a:rPr lang="en-US" dirty="0" smtClean="0"/>
                        <a:t>$2,838</a:t>
                      </a:r>
                      <a:endParaRPr lang="en-US" dirty="0"/>
                    </a:p>
                  </a:txBody>
                  <a:tcPr/>
                </a:tc>
                <a:tc>
                  <a:txBody>
                    <a:bodyPr/>
                    <a:lstStyle/>
                    <a:p>
                      <a:pPr algn="r"/>
                      <a:r>
                        <a:rPr lang="en-US" dirty="0" smtClean="0"/>
                        <a:t>$2,382</a:t>
                      </a:r>
                      <a:endParaRPr lang="en-US" dirty="0"/>
                    </a:p>
                  </a:txBody>
                  <a:tcPr/>
                </a:tc>
                <a:tc>
                  <a:txBody>
                    <a:bodyPr/>
                    <a:lstStyle/>
                    <a:p>
                      <a:pPr algn="r"/>
                      <a:r>
                        <a:rPr lang="en-US" dirty="0" smtClean="0"/>
                        <a:t>$2,634</a:t>
                      </a:r>
                      <a:endParaRPr lang="en-US" dirty="0"/>
                    </a:p>
                  </a:txBody>
                  <a:tcPr/>
                </a:tc>
                <a:tc>
                  <a:txBody>
                    <a:bodyPr/>
                    <a:lstStyle/>
                    <a:p>
                      <a:pPr algn="r"/>
                      <a:r>
                        <a:rPr lang="en-US" dirty="0" smtClean="0"/>
                        <a:t>$2,938</a:t>
                      </a:r>
                      <a:endParaRPr lang="en-US" dirty="0"/>
                    </a:p>
                  </a:txBody>
                  <a:tcPr/>
                </a:tc>
                <a:tc>
                  <a:txBody>
                    <a:bodyPr/>
                    <a:lstStyle/>
                    <a:p>
                      <a:pPr algn="r"/>
                      <a:r>
                        <a:rPr lang="en-US" dirty="0" smtClean="0"/>
                        <a:t>$2,739</a:t>
                      </a:r>
                      <a:endParaRPr lang="en-US" dirty="0"/>
                    </a:p>
                  </a:txBody>
                  <a:tcPr/>
                </a:tc>
                <a:tc>
                  <a:txBody>
                    <a:bodyPr/>
                    <a:lstStyle/>
                    <a:p>
                      <a:pPr algn="r"/>
                      <a:r>
                        <a:rPr lang="en-US" dirty="0" smtClean="0"/>
                        <a:t>$2,983</a:t>
                      </a:r>
                      <a:endParaRPr lang="en-US" dirty="0"/>
                    </a:p>
                  </a:txBody>
                  <a:tcPr/>
                </a:tc>
                <a:tc>
                  <a:txBody>
                    <a:bodyPr/>
                    <a:lstStyle/>
                    <a:p>
                      <a:pPr algn="r"/>
                      <a:r>
                        <a:rPr lang="en-US" dirty="0" smtClean="0"/>
                        <a:t>$3,493</a:t>
                      </a:r>
                      <a:endParaRPr lang="en-US" dirty="0"/>
                    </a:p>
                  </a:txBody>
                  <a:tcPr/>
                </a:tc>
              </a:tr>
              <a:tr h="457200">
                <a:tc>
                  <a:txBody>
                    <a:bodyPr/>
                    <a:lstStyle/>
                    <a:p>
                      <a:r>
                        <a:rPr lang="en-US" dirty="0" smtClean="0"/>
                        <a:t>International</a:t>
                      </a:r>
                      <a:endParaRPr lang="en-US" dirty="0"/>
                    </a:p>
                  </a:txBody>
                  <a:tcPr/>
                </a:tc>
                <a:tc>
                  <a:txBody>
                    <a:bodyPr/>
                    <a:lstStyle/>
                    <a:p>
                      <a:pPr algn="r"/>
                      <a:r>
                        <a:rPr lang="en-US" dirty="0" smtClean="0"/>
                        <a:t>$574</a:t>
                      </a:r>
                      <a:endParaRPr lang="en-US" dirty="0"/>
                    </a:p>
                  </a:txBody>
                  <a:tcPr/>
                </a:tc>
                <a:tc>
                  <a:txBody>
                    <a:bodyPr/>
                    <a:lstStyle/>
                    <a:p>
                      <a:pPr algn="r"/>
                      <a:r>
                        <a:rPr lang="en-US" dirty="0" smtClean="0"/>
                        <a:t>$636</a:t>
                      </a:r>
                      <a:endParaRPr lang="en-US" dirty="0"/>
                    </a:p>
                  </a:txBody>
                  <a:tcPr/>
                </a:tc>
                <a:tc>
                  <a:txBody>
                    <a:bodyPr/>
                    <a:lstStyle/>
                    <a:p>
                      <a:pPr algn="r"/>
                      <a:r>
                        <a:rPr lang="en-US" dirty="0" smtClean="0"/>
                        <a:t>$673</a:t>
                      </a:r>
                      <a:endParaRPr lang="en-US" dirty="0"/>
                    </a:p>
                  </a:txBody>
                  <a:tcPr/>
                </a:tc>
                <a:tc>
                  <a:txBody>
                    <a:bodyPr/>
                    <a:lstStyle/>
                    <a:p>
                      <a:pPr algn="r"/>
                      <a:r>
                        <a:rPr lang="en-US" dirty="0" smtClean="0"/>
                        <a:t>$593</a:t>
                      </a:r>
                      <a:endParaRPr lang="en-US" dirty="0"/>
                    </a:p>
                  </a:txBody>
                  <a:tcPr/>
                </a:tc>
                <a:tc>
                  <a:txBody>
                    <a:bodyPr/>
                    <a:lstStyle/>
                    <a:p>
                      <a:pPr algn="r"/>
                      <a:r>
                        <a:rPr lang="en-US" dirty="0" smtClean="0"/>
                        <a:t>$644</a:t>
                      </a:r>
                      <a:endParaRPr lang="en-US" dirty="0"/>
                    </a:p>
                  </a:txBody>
                  <a:tcPr/>
                </a:tc>
                <a:tc>
                  <a:txBody>
                    <a:bodyPr/>
                    <a:lstStyle/>
                    <a:p>
                      <a:pPr algn="r"/>
                      <a:r>
                        <a:rPr lang="en-US" dirty="0" smtClean="0"/>
                        <a:t>$679</a:t>
                      </a:r>
                      <a:endParaRPr lang="en-US" dirty="0"/>
                    </a:p>
                  </a:txBody>
                  <a:tcPr/>
                </a:tc>
                <a:tc>
                  <a:txBody>
                    <a:bodyPr/>
                    <a:lstStyle/>
                    <a:p>
                      <a:pPr algn="r"/>
                      <a:r>
                        <a:rPr lang="en-US" dirty="0" smtClean="0"/>
                        <a:t>$593</a:t>
                      </a:r>
                      <a:endParaRPr lang="en-US" dirty="0"/>
                    </a:p>
                  </a:txBody>
                  <a:tcPr/>
                </a:tc>
                <a:tc>
                  <a:txBody>
                    <a:bodyPr/>
                    <a:lstStyle/>
                    <a:p>
                      <a:pPr algn="r"/>
                      <a:r>
                        <a:rPr lang="en-US" dirty="0" smtClean="0"/>
                        <a:t>$139</a:t>
                      </a:r>
                      <a:endParaRPr lang="en-US" dirty="0"/>
                    </a:p>
                  </a:txBody>
                  <a:tcPr/>
                </a:tc>
                <a:tc>
                  <a:txBody>
                    <a:bodyPr/>
                    <a:lstStyle/>
                    <a:p>
                      <a:pPr algn="r"/>
                      <a:r>
                        <a:rPr lang="en-US" dirty="0" smtClean="0"/>
                        <a:t>$599</a:t>
                      </a:r>
                      <a:endParaRPr lang="en-US" dirty="0"/>
                    </a:p>
                  </a:txBody>
                  <a:tcPr/>
                </a:tc>
                <a:tc>
                  <a:txBody>
                    <a:bodyPr/>
                    <a:lstStyle/>
                    <a:p>
                      <a:pPr algn="r"/>
                      <a:r>
                        <a:rPr lang="en-US" dirty="0" smtClean="0"/>
                        <a:t>$583</a:t>
                      </a:r>
                      <a:endParaRPr lang="en-US" dirty="0"/>
                    </a:p>
                  </a:txBody>
                  <a:tcPr/>
                </a:tc>
                <a:tc>
                  <a:txBody>
                    <a:bodyPr/>
                    <a:lstStyle/>
                    <a:p>
                      <a:pPr algn="r"/>
                      <a:r>
                        <a:rPr lang="en-US" dirty="0" smtClean="0"/>
                        <a:t>$602</a:t>
                      </a:r>
                      <a:endParaRPr lang="en-US" dirty="0"/>
                    </a:p>
                  </a:txBody>
                  <a:tcPr/>
                </a:tc>
                <a:tc>
                  <a:txBody>
                    <a:bodyPr/>
                    <a:lstStyle/>
                    <a:p>
                      <a:pPr algn="r"/>
                      <a:r>
                        <a:rPr lang="en-US" dirty="0" smtClean="0"/>
                        <a:t>$690</a:t>
                      </a:r>
                      <a:endParaRPr lang="en-US" dirty="0"/>
                    </a:p>
                  </a:txBody>
                  <a:tcPr/>
                </a:tc>
              </a:tr>
              <a:tr h="457200">
                <a:tc>
                  <a:txBody>
                    <a:bodyPr/>
                    <a:lstStyle/>
                    <a:p>
                      <a:endParaRPr lang="en-US" dirty="0">
                        <a:ln>
                          <a:noFill/>
                        </a:ln>
                      </a:endParaRPr>
                    </a:p>
                  </a:txBody>
                  <a:tcPr/>
                </a:tc>
                <a:tc>
                  <a:txBody>
                    <a:bodyPr/>
                    <a:lstStyle/>
                    <a:p>
                      <a:pPr algn="r"/>
                      <a:r>
                        <a:rPr lang="en-US" dirty="0" smtClean="0">
                          <a:ln>
                            <a:noFill/>
                          </a:ln>
                        </a:rPr>
                        <a:t>$2,557</a:t>
                      </a:r>
                      <a:endParaRPr lang="en-US" dirty="0">
                        <a:ln>
                          <a:noFill/>
                        </a:ln>
                      </a:endParaRPr>
                    </a:p>
                  </a:txBody>
                  <a:tcPr/>
                </a:tc>
                <a:tc>
                  <a:txBody>
                    <a:bodyPr/>
                    <a:lstStyle/>
                    <a:p>
                      <a:pPr algn="r"/>
                      <a:r>
                        <a:rPr lang="en-US" dirty="0" smtClean="0">
                          <a:ln>
                            <a:noFill/>
                          </a:ln>
                        </a:rPr>
                        <a:t>$2,979</a:t>
                      </a:r>
                      <a:endParaRPr lang="en-US" dirty="0">
                        <a:ln>
                          <a:noFill/>
                        </a:ln>
                      </a:endParaRPr>
                    </a:p>
                  </a:txBody>
                  <a:tcPr/>
                </a:tc>
                <a:tc>
                  <a:txBody>
                    <a:bodyPr/>
                    <a:lstStyle/>
                    <a:p>
                      <a:pPr algn="r"/>
                      <a:r>
                        <a:rPr lang="en-US" dirty="0" smtClean="0">
                          <a:ln>
                            <a:noFill/>
                          </a:ln>
                        </a:rPr>
                        <a:t>$3,266</a:t>
                      </a:r>
                      <a:endParaRPr lang="en-US" dirty="0">
                        <a:ln>
                          <a:noFill/>
                        </a:ln>
                      </a:endParaRPr>
                    </a:p>
                  </a:txBody>
                  <a:tcPr/>
                </a:tc>
                <a:tc>
                  <a:txBody>
                    <a:bodyPr/>
                    <a:lstStyle/>
                    <a:p>
                      <a:pPr algn="r"/>
                      <a:r>
                        <a:rPr lang="en-US" dirty="0" smtClean="0">
                          <a:ln>
                            <a:noFill/>
                          </a:ln>
                        </a:rPr>
                        <a:t>$2,876</a:t>
                      </a:r>
                      <a:endParaRPr lang="en-US" dirty="0">
                        <a:ln>
                          <a:noFill/>
                        </a:ln>
                      </a:endParaRPr>
                    </a:p>
                  </a:txBody>
                  <a:tcPr/>
                </a:tc>
                <a:tc>
                  <a:txBody>
                    <a:bodyPr/>
                    <a:lstStyle/>
                    <a:p>
                      <a:pPr algn="r"/>
                      <a:r>
                        <a:rPr lang="en-US" dirty="0" smtClean="0">
                          <a:ln>
                            <a:noFill/>
                          </a:ln>
                        </a:rPr>
                        <a:t>$3,218</a:t>
                      </a:r>
                      <a:endParaRPr lang="en-US" dirty="0">
                        <a:ln>
                          <a:noFill/>
                        </a:ln>
                      </a:endParaRPr>
                    </a:p>
                  </a:txBody>
                  <a:tcPr/>
                </a:tc>
                <a:tc>
                  <a:txBody>
                    <a:bodyPr/>
                    <a:lstStyle/>
                    <a:p>
                      <a:pPr algn="r"/>
                      <a:r>
                        <a:rPr lang="en-US" dirty="0" smtClean="0">
                          <a:ln>
                            <a:noFill/>
                          </a:ln>
                        </a:rPr>
                        <a:t>$3,517</a:t>
                      </a:r>
                      <a:endParaRPr lang="en-US" dirty="0">
                        <a:ln>
                          <a:noFill/>
                        </a:ln>
                      </a:endParaRPr>
                    </a:p>
                  </a:txBody>
                  <a:tcPr/>
                </a:tc>
                <a:tc>
                  <a:txBody>
                    <a:bodyPr/>
                    <a:lstStyle/>
                    <a:p>
                      <a:pPr algn="r"/>
                      <a:r>
                        <a:rPr lang="en-US" dirty="0" smtClean="0">
                          <a:ln>
                            <a:noFill/>
                          </a:ln>
                        </a:rPr>
                        <a:t>$2,975</a:t>
                      </a:r>
                      <a:endParaRPr lang="en-US" dirty="0">
                        <a:ln>
                          <a:noFill/>
                        </a:ln>
                      </a:endParaRPr>
                    </a:p>
                  </a:txBody>
                  <a:tcPr/>
                </a:tc>
                <a:tc>
                  <a:txBody>
                    <a:bodyPr/>
                    <a:lstStyle/>
                    <a:p>
                      <a:pPr algn="r"/>
                      <a:r>
                        <a:rPr lang="en-US" dirty="0" smtClean="0">
                          <a:ln>
                            <a:noFill/>
                          </a:ln>
                        </a:rPr>
                        <a:t>$2,773</a:t>
                      </a:r>
                      <a:endParaRPr lang="en-US" dirty="0">
                        <a:ln>
                          <a:noFill/>
                        </a:ln>
                      </a:endParaRPr>
                    </a:p>
                  </a:txBody>
                  <a:tcPr/>
                </a:tc>
                <a:tc>
                  <a:txBody>
                    <a:bodyPr/>
                    <a:lstStyle/>
                    <a:p>
                      <a:pPr algn="r"/>
                      <a:r>
                        <a:rPr lang="en-US" dirty="0" smtClean="0">
                          <a:ln>
                            <a:noFill/>
                          </a:ln>
                        </a:rPr>
                        <a:t>$3,537</a:t>
                      </a:r>
                      <a:endParaRPr lang="en-US" dirty="0">
                        <a:ln>
                          <a:noFill/>
                        </a:ln>
                      </a:endParaRPr>
                    </a:p>
                  </a:txBody>
                  <a:tcPr/>
                </a:tc>
                <a:tc>
                  <a:txBody>
                    <a:bodyPr/>
                    <a:lstStyle/>
                    <a:p>
                      <a:pPr algn="r"/>
                      <a:r>
                        <a:rPr lang="en-US" dirty="0" smtClean="0">
                          <a:ln>
                            <a:noFill/>
                          </a:ln>
                        </a:rPr>
                        <a:t>$3,322</a:t>
                      </a:r>
                      <a:endParaRPr lang="en-US" dirty="0">
                        <a:ln>
                          <a:noFill/>
                        </a:ln>
                      </a:endParaRPr>
                    </a:p>
                  </a:txBody>
                  <a:tcPr/>
                </a:tc>
                <a:tc>
                  <a:txBody>
                    <a:bodyPr/>
                    <a:lstStyle/>
                    <a:p>
                      <a:pPr algn="r"/>
                      <a:r>
                        <a:rPr lang="en-US" dirty="0" smtClean="0">
                          <a:ln>
                            <a:noFill/>
                          </a:ln>
                        </a:rPr>
                        <a:t>$3,585</a:t>
                      </a:r>
                      <a:endParaRPr lang="en-US" dirty="0">
                        <a:ln>
                          <a:noFill/>
                        </a:ln>
                      </a:endParaRPr>
                    </a:p>
                  </a:txBody>
                  <a:tcPr/>
                </a:tc>
                <a:tc>
                  <a:txBody>
                    <a:bodyPr/>
                    <a:lstStyle/>
                    <a:p>
                      <a:pPr algn="r"/>
                      <a:r>
                        <a:rPr lang="en-US" dirty="0" smtClean="0">
                          <a:ln>
                            <a:noFill/>
                          </a:ln>
                        </a:rPr>
                        <a:t>$4,183</a:t>
                      </a:r>
                      <a:endParaRPr lang="en-US" dirty="0">
                        <a:ln>
                          <a:noFill/>
                        </a:ln>
                      </a:endParaRPr>
                    </a:p>
                  </a:txBody>
                  <a:tcPr/>
                </a:tc>
              </a:tr>
            </a:tbl>
          </a:graphicData>
        </a:graphic>
      </p:graphicFrame>
      <p:sp>
        <p:nvSpPr>
          <p:cNvPr id="4" name="Rectangle 3"/>
          <p:cNvSpPr/>
          <p:nvPr/>
        </p:nvSpPr>
        <p:spPr>
          <a:xfrm>
            <a:off x="438149" y="1604987"/>
            <a:ext cx="10729621" cy="419795"/>
          </a:xfrm>
          <a:prstGeom prst="rect">
            <a:avLst/>
          </a:prstGeom>
        </p:spPr>
        <p:txBody>
          <a:bodyPr wrap="square">
            <a:spAutoFit/>
          </a:bodyPr>
          <a:lstStyle/>
          <a:p>
            <a:pPr algn="ctr">
              <a:defRPr sz="2128" b="0" i="0" u="none" strike="noStrike" kern="1200" cap="none" spc="50" normalizeH="0" baseline="0">
                <a:solidFill>
                  <a:srgbClr val="21242C"/>
                </a:solidFill>
                <a:latin typeface="+mj-lt"/>
                <a:ea typeface="+mj-ea"/>
                <a:cs typeface="+mj-cs"/>
              </a:defRPr>
            </a:pPr>
            <a:r>
              <a:rPr lang="en-US" spc="50" dirty="0">
                <a:solidFill>
                  <a:srgbClr val="21242C"/>
                </a:solidFill>
              </a:rPr>
              <a:t>2014 Sales revenue</a:t>
            </a:r>
          </a:p>
        </p:txBody>
      </p:sp>
      <p:sp>
        <p:nvSpPr>
          <p:cNvPr id="6" name="Rectangle 5"/>
          <p:cNvSpPr/>
          <p:nvPr/>
        </p:nvSpPr>
        <p:spPr>
          <a:xfrm>
            <a:off x="452487" y="6561056"/>
            <a:ext cx="707010" cy="141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63521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themeElements>
    <a:clrScheme name="Telerik 3.0 New Brand">
      <a:dk1>
        <a:srgbClr val="2A2D33"/>
      </a:dk1>
      <a:lt1>
        <a:srgbClr val="FFFFFF"/>
      </a:lt1>
      <a:dk2>
        <a:srgbClr val="384361"/>
      </a:dk2>
      <a:lt2>
        <a:srgbClr val="E1E5EA"/>
      </a:lt2>
      <a:accent1>
        <a:srgbClr val="E73039"/>
      </a:accent1>
      <a:accent2>
        <a:srgbClr val="FF8800"/>
      </a:accent2>
      <a:accent3>
        <a:srgbClr val="FFD73F"/>
      </a:accent3>
      <a:accent4>
        <a:srgbClr val="5DC62E"/>
      </a:accent4>
      <a:accent5>
        <a:srgbClr val="009B55"/>
      </a:accent5>
      <a:accent6>
        <a:srgbClr val="3CD5ED"/>
      </a:accent6>
      <a:hlink>
        <a:srgbClr val="0099CC"/>
      </a:hlink>
      <a:folHlink>
        <a:srgbClr val="9149B6"/>
      </a:folHlink>
    </a:clrScheme>
    <a:fontScheme name="Metric">
      <a:majorFont>
        <a:latin typeface="Metric Bold"/>
        <a:ea typeface=""/>
        <a:cs typeface=""/>
      </a:majorFont>
      <a:minorFont>
        <a:latin typeface="Metric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lerikGlobalGathering" id="{7E85FF9B-8877-49BD-BF1B-DBAE84329A25}" vid="{14ED4DDA-1649-4FE2-8BAA-9DDDE833FA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10768</TotalTime>
  <Words>1378</Words>
  <Application>Microsoft Office PowerPoint</Application>
  <PresentationFormat>Widescreen</PresentationFormat>
  <Paragraphs>208</Paragraphs>
  <Slides>33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Helvetica</vt:lpstr>
      <vt:lpstr>Metric Bold</vt:lpstr>
      <vt:lpstr>Metric Light</vt:lpstr>
      <vt:lpstr>Open Sans</vt:lpstr>
      <vt:lpstr>Open Sans Light</vt:lpstr>
      <vt:lpstr>Telerik</vt:lpstr>
      <vt:lpstr>Data Visualization</vt:lpstr>
      <vt:lpstr>Example: Network traffic</vt:lpstr>
      <vt:lpstr>Example: Tweets representation</vt:lpstr>
      <vt:lpstr>Example: Food consumption</vt:lpstr>
      <vt:lpstr>What is Data visualization?</vt:lpstr>
      <vt:lpstr>Tufte: “Graphics reveal data”</vt:lpstr>
      <vt:lpstr>Why is data visualization important?</vt:lpstr>
      <vt:lpstr>Primary types of displaying information</vt:lpstr>
      <vt:lpstr>The power of visual perception</vt:lpstr>
      <vt:lpstr>The power of visual perception</vt:lpstr>
      <vt:lpstr>Thinking with our eyes</vt:lpstr>
      <vt:lpstr>Pre-attentive attributes</vt:lpstr>
      <vt:lpstr>Pre-attentive attributes</vt:lpstr>
      <vt:lpstr>Pre-attentive attributes</vt:lpstr>
      <vt:lpstr>Pre-attentive attributes used in visual displays of data</vt:lpstr>
      <vt:lpstr>Pre-attentive attributes used in visual displays of data</vt:lpstr>
      <vt:lpstr>Decision time</vt:lpstr>
      <vt:lpstr>How to design the best visual for my data?</vt:lpstr>
      <vt:lpstr>Types of charts</vt:lpstr>
      <vt:lpstr>Types of charts</vt:lpstr>
      <vt:lpstr>Types of charts</vt:lpstr>
      <vt:lpstr>How to design the best visual for my data?</vt:lpstr>
      <vt:lpstr>Wrong or Right?</vt:lpstr>
      <vt:lpstr>Wrong or Right?</vt:lpstr>
      <vt:lpstr>Wrong or Right?</vt:lpstr>
      <vt:lpstr>Wrong or Right?</vt:lpstr>
      <vt:lpstr>Wrong or Right?</vt:lpstr>
      <vt:lpstr>Wrong or Right?</vt:lpstr>
      <vt:lpstr>Building blocks of Information Visualization</vt:lpstr>
      <vt:lpstr>Data visualization is both an art and a science.</vt:lpstr>
      <vt:lpstr>Books</vt:lpstr>
      <vt:lpstr>Useful links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Katelina Boykova</dc:creator>
  <cp:lastModifiedBy>Katelina Panayotova</cp:lastModifiedBy>
  <cp:revision>219</cp:revision>
  <dcterms:created xsi:type="dcterms:W3CDTF">2013-04-11T08:37:24Z</dcterms:created>
  <dcterms:modified xsi:type="dcterms:W3CDTF">2015-10-15T13:01:53Z</dcterms:modified>
</cp:coreProperties>
</file>